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4.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8.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Lst>
  <p:notesMasterIdLst>
    <p:notesMasterId r:id="rId60"/>
  </p:notesMasterIdLst>
  <p:sldIdLst>
    <p:sldId id="256" r:id="rId2"/>
    <p:sldId id="257" r:id="rId3"/>
    <p:sldId id="258" r:id="rId4"/>
    <p:sldId id="260" r:id="rId5"/>
    <p:sldId id="263" r:id="rId6"/>
    <p:sldId id="259" r:id="rId7"/>
    <p:sldId id="267" r:id="rId8"/>
    <p:sldId id="266" r:id="rId9"/>
    <p:sldId id="268" r:id="rId10"/>
    <p:sldId id="261" r:id="rId11"/>
    <p:sldId id="271" r:id="rId12"/>
    <p:sldId id="269" r:id="rId13"/>
    <p:sldId id="270" r:id="rId14"/>
    <p:sldId id="278" r:id="rId15"/>
    <p:sldId id="280" r:id="rId16"/>
    <p:sldId id="272" r:id="rId17"/>
    <p:sldId id="273" r:id="rId18"/>
    <p:sldId id="279" r:id="rId19"/>
    <p:sldId id="275" r:id="rId20"/>
    <p:sldId id="274" r:id="rId21"/>
    <p:sldId id="276" r:id="rId22"/>
    <p:sldId id="281" r:id="rId23"/>
    <p:sldId id="277" r:id="rId24"/>
    <p:sldId id="282" r:id="rId25"/>
    <p:sldId id="283" r:id="rId26"/>
    <p:sldId id="285" r:id="rId27"/>
    <p:sldId id="284" r:id="rId28"/>
    <p:sldId id="286" r:id="rId29"/>
    <p:sldId id="299" r:id="rId30"/>
    <p:sldId id="301" r:id="rId31"/>
    <p:sldId id="300" r:id="rId32"/>
    <p:sldId id="302" r:id="rId33"/>
    <p:sldId id="303" r:id="rId34"/>
    <p:sldId id="264" r:id="rId35"/>
    <p:sldId id="265" r:id="rId36"/>
    <p:sldId id="297" r:id="rId37"/>
    <p:sldId id="305" r:id="rId38"/>
    <p:sldId id="312" r:id="rId39"/>
    <p:sldId id="313" r:id="rId40"/>
    <p:sldId id="306" r:id="rId41"/>
    <p:sldId id="314" r:id="rId42"/>
    <p:sldId id="315" r:id="rId43"/>
    <p:sldId id="304" r:id="rId44"/>
    <p:sldId id="316" r:id="rId45"/>
    <p:sldId id="309" r:id="rId46"/>
    <p:sldId id="307" r:id="rId47"/>
    <p:sldId id="298" r:id="rId48"/>
    <p:sldId id="288" r:id="rId49"/>
    <p:sldId id="308" r:id="rId50"/>
    <p:sldId id="310" r:id="rId51"/>
    <p:sldId id="311" r:id="rId52"/>
    <p:sldId id="294" r:id="rId53"/>
    <p:sldId id="295" r:id="rId54"/>
    <p:sldId id="289" r:id="rId55"/>
    <p:sldId id="291" r:id="rId56"/>
    <p:sldId id="292" r:id="rId57"/>
    <p:sldId id="293" r:id="rId58"/>
    <p:sldId id="290" r:id="rId59"/>
  </p:sldIdLst>
  <p:sldSz cx="12192000" cy="6858000"/>
  <p:notesSz cx="6858000" cy="9144000"/>
  <p:embeddedFontLst>
    <p:embeddedFont>
      <p:font typeface="等线" panose="02010600030101010101" pitchFamily="2" charset="-122"/>
      <p:regular r:id="rId61"/>
      <p:bold r:id="rId62"/>
    </p:embeddedFont>
    <p:embeddedFont>
      <p:font typeface="Drive Medium" panose="020B0103030500020004" pitchFamily="34" charset="0"/>
      <p:regular r:id="rId63"/>
    </p:embeddedFont>
    <p:embeddedFont>
      <p:font typeface="LANTINGHEI SC DEMIBOLD" panose="02000000000000000000" pitchFamily="2" charset="-122"/>
      <p:regular r:id="rId64"/>
      <p:bold r:id="rId65"/>
    </p:embeddedFont>
    <p:embeddedFont>
      <p:font typeface="LANTINGHEI SC DEMIBOLD" panose="02000000000000000000" pitchFamily="2" charset="-122"/>
      <p:regular r:id="rId64"/>
      <p:bold r:id="rId6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8BFACAF3-82CF-0540-80D8-125C812D7BA2}">
          <p14:sldIdLst>
            <p14:sldId id="256"/>
            <p14:sldId id="257"/>
            <p14:sldId id="258"/>
            <p14:sldId id="260"/>
          </p14:sldIdLst>
        </p14:section>
        <p14:section name="P：保护人们免受烟草烟雾危害" id="{43EFA64B-2A86-5A42-A338-1ED39116B71A}">
          <p14:sldIdLst>
            <p14:sldId id="263"/>
            <p14:sldId id="259"/>
            <p14:sldId id="267"/>
            <p14:sldId id="266"/>
            <p14:sldId id="268"/>
            <p14:sldId id="261"/>
            <p14:sldId id="271"/>
            <p14:sldId id="269"/>
          </p14:sldIdLst>
        </p14:section>
        <p14:section name="O：提供戒烟帮助" id="{B59B3152-7221-5A47-930C-7C3CB459C72D}">
          <p14:sldIdLst>
            <p14:sldId id="270"/>
            <p14:sldId id="278"/>
            <p14:sldId id="280"/>
            <p14:sldId id="272"/>
          </p14:sldIdLst>
        </p14:section>
        <p14:section name="W：警示烟草危害" id="{93C7C249-F157-B746-AD72-84EBC71E62EC}">
          <p14:sldIdLst>
            <p14:sldId id="273"/>
            <p14:sldId id="279"/>
            <p14:sldId id="275"/>
            <p14:sldId id="274"/>
            <p14:sldId id="276"/>
            <p14:sldId id="281"/>
            <p14:sldId id="277"/>
          </p14:sldIdLst>
        </p14:section>
        <p14:section name="E：确保禁止烟草广告、促销和赞助" id="{750BD4C4-B98C-AC4F-A030-98F16E4B5824}">
          <p14:sldIdLst>
            <p14:sldId id="282"/>
            <p14:sldId id="283"/>
            <p14:sldId id="285"/>
            <p14:sldId id="284"/>
            <p14:sldId id="286"/>
          </p14:sldIdLst>
        </p14:section>
        <p14:section name="R：提高烟税" id="{2D95509C-8EE3-7847-8E54-6FD02E9A88BF}">
          <p14:sldIdLst>
            <p14:sldId id="299"/>
            <p14:sldId id="301"/>
            <p14:sldId id="300"/>
            <p14:sldId id="302"/>
            <p14:sldId id="303"/>
          </p14:sldIdLst>
        </p14:section>
        <p14:section name="M：监测烟草使用" id="{29D7F76C-2249-D042-85EE-4C4D5CFBBAF4}">
          <p14:sldIdLst>
            <p14:sldId id="264"/>
            <p14:sldId id="265"/>
            <p14:sldId id="297"/>
            <p14:sldId id="305"/>
          </p14:sldIdLst>
        </p14:section>
        <p14:section name="MPOWER 与国家控烟规划" id="{F6FDF819-FC57-F743-AC78-253FE69AC67A}">
          <p14:sldIdLst>
            <p14:sldId id="312"/>
            <p14:sldId id="313"/>
            <p14:sldId id="306"/>
            <p14:sldId id="314"/>
            <p14:sldId id="315"/>
            <p14:sldId id="304"/>
            <p14:sldId id="316"/>
            <p14:sldId id="309"/>
          </p14:sldIdLst>
        </p14:section>
        <p14:section name="结论" id="{B4CB5DC7-0AD9-CD4B-8AB1-36C98E8E5EED}">
          <p14:sldIdLst>
            <p14:sldId id="307"/>
            <p14:sldId id="298"/>
            <p14:sldId id="288"/>
          </p14:sldIdLst>
        </p14:section>
        <p14:section name="质询" id="{8BB69755-6E4A-764F-B48A-628F3DCD3C40}">
          <p14:sldIdLst>
            <p14:sldId id="308"/>
            <p14:sldId id="310"/>
            <p14:sldId id="311"/>
          </p14:sldIdLst>
        </p14:section>
        <p14:section name="结尾" id="{4722ED61-44E4-DD4F-A810-7ED3D477FF2A}">
          <p14:sldIdLst>
            <p14:sldId id="294"/>
            <p14:sldId id="295"/>
            <p14:sldId id="289"/>
            <p14:sldId id="291"/>
            <p14:sldId id="292"/>
            <p14:sldId id="293"/>
            <p14:sldId id="29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2A6B"/>
    <a:srgbClr val="DC761D"/>
    <a:srgbClr val="E18820"/>
    <a:srgbClr val="AE1320"/>
    <a:srgbClr val="6C2E26"/>
    <a:srgbClr val="E1AD2C"/>
    <a:srgbClr val="69AD3D"/>
    <a:srgbClr val="0197AA"/>
    <a:srgbClr val="B48B28"/>
    <a:srgbClr val="03758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47"/>
    <p:restoredTop sz="77908"/>
  </p:normalViewPr>
  <p:slideViewPr>
    <p:cSldViewPr snapToGrid="0" snapToObjects="1">
      <p:cViewPr>
        <p:scale>
          <a:sx n="52" d="100"/>
          <a:sy n="52" d="100"/>
        </p:scale>
        <p:origin x="256" y="1440"/>
      </p:cViewPr>
      <p:guideLst>
        <p:guide orient="horz" pos="2160"/>
        <p:guide pos="3840"/>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3.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4.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9.xlsx"/><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image" Target="../media/image11.png"/><Relationship Id="rId2" Type="http://schemas.microsoft.com/office/2011/relationships/chartColorStyle" Target="colors3.xml"/><Relationship Id="rId1" Type="http://schemas.microsoft.com/office/2011/relationships/chartStyle" Target="style3.xml"/><Relationship Id="rId6" Type="http://schemas.openxmlformats.org/officeDocument/2006/relationships/package" Target="../embeddings/Microsoft_Excel____2.xlsx"/><Relationship Id="rId5" Type="http://schemas.openxmlformats.org/officeDocument/2006/relationships/image" Target="../media/image13.png"/><Relationship Id="rId4" Type="http://schemas.openxmlformats.org/officeDocument/2006/relationships/image" Target="../media/image12.png"/></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___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列2</c:v>
                </c:pt>
              </c:strCache>
            </c:strRef>
          </c:tx>
          <c:spPr>
            <a:gradFill>
              <a:gsLst>
                <a:gs pos="0">
                  <a:srgbClr val="AE1320">
                    <a:lumMod val="100000"/>
                  </a:srgbClr>
                </a:gs>
                <a:gs pos="74000">
                  <a:schemeClr val="bg1">
                    <a:lumMod val="75000"/>
                  </a:schemeClr>
                </a:gs>
                <a:gs pos="83000">
                  <a:schemeClr val="bg1">
                    <a:lumMod val="95000"/>
                  </a:schemeClr>
                </a:gs>
                <a:gs pos="100000">
                  <a:srgbClr val="AE1320"/>
                </a:gs>
              </a:gsLst>
              <a:lin ang="0" scaled="0"/>
            </a:gradFill>
            <a:ln>
              <a:noFill/>
            </a:ln>
            <a:effectLst>
              <a:outerShdw blurRad="50800" dist="38100" dir="18900000" algn="bl" rotWithShape="0">
                <a:prstClr val="black">
                  <a:alpha val="40000"/>
                </a:prstClr>
              </a:outerShdw>
            </a:effectLst>
          </c:spPr>
          <c:invertIfNegative val="0"/>
          <c:cat>
            <c:strRef>
              <c:f>Sheet1!$A$2:$A$6</c:f>
              <c:strCache>
                <c:ptCount val="5"/>
                <c:pt idx="0">
                  <c:v>新西兰</c:v>
                </c:pt>
                <c:pt idx="1">
                  <c:v>纽约</c:v>
                </c:pt>
                <c:pt idx="2">
                  <c:v>加州</c:v>
                </c:pt>
                <c:pt idx="3">
                  <c:v>爱尔兰</c:v>
                </c:pt>
                <c:pt idx="4">
                  <c:v>乌拉圭</c:v>
                </c:pt>
              </c:strCache>
            </c:strRef>
          </c:cat>
          <c:val>
            <c:numRef>
              <c:f>Sheet1!$B$2:$B$6</c:f>
              <c:numCache>
                <c:formatCode>0%</c:formatCode>
                <c:ptCount val="5"/>
                <c:pt idx="0">
                  <c:v>0.7</c:v>
                </c:pt>
                <c:pt idx="1">
                  <c:v>0.75</c:v>
                </c:pt>
                <c:pt idx="2">
                  <c:v>0.76</c:v>
                </c:pt>
                <c:pt idx="3">
                  <c:v>0.92</c:v>
                </c:pt>
                <c:pt idx="4">
                  <c:v>0.8</c:v>
                </c:pt>
              </c:numCache>
            </c:numRef>
          </c:val>
          <c:extLst>
            <c:ext xmlns:c16="http://schemas.microsoft.com/office/drawing/2014/chart" uri="{C3380CC4-5D6E-409C-BE32-E72D297353CC}">
              <c16:uniqueId val="{00000000-4A6D-CB48-A6CC-1FF184A91D00}"/>
            </c:ext>
          </c:extLst>
        </c:ser>
        <c:dLbls>
          <c:showLegendKey val="0"/>
          <c:showVal val="0"/>
          <c:showCatName val="0"/>
          <c:showSerName val="0"/>
          <c:showPercent val="0"/>
          <c:showBubbleSize val="0"/>
        </c:dLbls>
        <c:gapWidth val="70"/>
        <c:overlap val="-30"/>
        <c:axId val="1441301248"/>
        <c:axId val="1284962752"/>
      </c:barChart>
      <c:catAx>
        <c:axId val="14413012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284962752"/>
        <c:crosses val="autoZero"/>
        <c:auto val="1"/>
        <c:lblAlgn val="ctr"/>
        <c:lblOffset val="100"/>
        <c:noMultiLvlLbl val="0"/>
      </c:catAx>
      <c:valAx>
        <c:axId val="128496275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441301248"/>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Drive Medium" panose="020B0103030500020004" pitchFamily="34" charset="0"/>
          <a:ea typeface="LANTINGHEI SC DEMIBOLD" panose="02000000000000000000" pitchFamily="2" charset="-122"/>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60" b="0" i="0" u="none" strike="noStrike" kern="1200" spc="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r>
              <a:rPr lang="en-US" altLang="zh-CN" dirty="0"/>
              <a:t>2015</a:t>
            </a:r>
            <a:r>
              <a:rPr lang="zh-CN" altLang="en-US" dirty="0"/>
              <a:t>～</a:t>
            </a:r>
            <a:r>
              <a:rPr lang="en-US" altLang="zh-CN" dirty="0"/>
              <a:t>2020</a:t>
            </a:r>
            <a:r>
              <a:rPr lang="zh-CN" altLang="en-US" baseline="0" dirty="0"/>
              <a:t> 年中国烟草企业数量及亏损企业数量统计情况</a:t>
            </a:r>
            <a:endParaRPr lang="zh-CN" altLang="en-US" dirty="0"/>
          </a:p>
        </c:rich>
      </c:tx>
      <c:overlay val="0"/>
      <c:spPr>
        <a:noFill/>
        <a:ln>
          <a:noFill/>
        </a:ln>
        <a:effectLst/>
      </c:spPr>
      <c:txPr>
        <a:bodyPr rot="0" spcFirstLastPara="1" vertOverflow="ellipsis" vert="horz" wrap="square" anchor="ctr" anchorCtr="1"/>
        <a:lstStyle/>
        <a:p>
          <a:pPr>
            <a:defRPr sz="960" b="0" i="0" u="none" strike="noStrike" kern="1200" spc="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title>
    <c:autoTitleDeleted val="0"/>
    <c:plotArea>
      <c:layout/>
      <c:barChart>
        <c:barDir val="col"/>
        <c:grouping val="clustered"/>
        <c:varyColors val="0"/>
        <c:ser>
          <c:idx val="0"/>
          <c:order val="0"/>
          <c:tx>
            <c:strRef>
              <c:f>Sheet1!$B$1</c:f>
              <c:strCache>
                <c:ptCount val="1"/>
                <c:pt idx="0">
                  <c:v>企业数量（个）</c:v>
                </c:pt>
              </c:strCache>
            </c:strRef>
          </c:tx>
          <c:spPr>
            <a:gradFill>
              <a:gsLst>
                <a:gs pos="0">
                  <a:srgbClr val="AE1320">
                    <a:lumMod val="100000"/>
                  </a:srgbClr>
                </a:gs>
                <a:gs pos="74000">
                  <a:schemeClr val="bg1">
                    <a:lumMod val="75000"/>
                  </a:schemeClr>
                </a:gs>
                <a:gs pos="83000">
                  <a:schemeClr val="bg1">
                    <a:lumMod val="95000"/>
                  </a:schemeClr>
                </a:gs>
                <a:gs pos="100000">
                  <a:srgbClr val="AE1320"/>
                </a:gs>
              </a:gsLst>
              <a:lin ang="0" scaled="0"/>
            </a:gradFill>
            <a:ln>
              <a:noFill/>
            </a:ln>
            <a:effectLst>
              <a:outerShdw blurRad="50800" dist="38100" dir="18900000" algn="bl" rotWithShape="0">
                <a:prstClr val="black">
                  <a:alpha val="4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Drive Medium" panose="020B0103030500020004" pitchFamily="34" charset="0"/>
                    <a:ea typeface="LANTINGHEI SC DEMIBOLD" panose="02000000000000000000" pitchFamily="2" charset="-122"/>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c:f>
              <c:numCache>
                <c:formatCode>General</c:formatCode>
                <c:ptCount val="6"/>
                <c:pt idx="0">
                  <c:v>2015</c:v>
                </c:pt>
                <c:pt idx="1">
                  <c:v>2016</c:v>
                </c:pt>
                <c:pt idx="2">
                  <c:v>2017</c:v>
                </c:pt>
                <c:pt idx="3">
                  <c:v>2018</c:v>
                </c:pt>
                <c:pt idx="4">
                  <c:v>2019</c:v>
                </c:pt>
                <c:pt idx="5">
                  <c:v>2020</c:v>
                </c:pt>
              </c:numCache>
            </c:numRef>
          </c:cat>
          <c:val>
            <c:numRef>
              <c:f>Sheet1!$B$2:$B$7</c:f>
              <c:numCache>
                <c:formatCode>0_);[Red]\(0\)</c:formatCode>
                <c:ptCount val="6"/>
                <c:pt idx="0">
                  <c:v>129</c:v>
                </c:pt>
                <c:pt idx="1">
                  <c:v>129</c:v>
                </c:pt>
                <c:pt idx="2">
                  <c:v>132</c:v>
                </c:pt>
                <c:pt idx="3">
                  <c:v>116</c:v>
                </c:pt>
                <c:pt idx="4">
                  <c:v>106</c:v>
                </c:pt>
                <c:pt idx="5">
                  <c:v>105</c:v>
                </c:pt>
              </c:numCache>
            </c:numRef>
          </c:val>
          <c:extLst>
            <c:ext xmlns:c16="http://schemas.microsoft.com/office/drawing/2014/chart" uri="{C3380CC4-5D6E-409C-BE32-E72D297353CC}">
              <c16:uniqueId val="{00000000-11C6-8847-891F-04A37A3E2600}"/>
            </c:ext>
          </c:extLst>
        </c:ser>
        <c:ser>
          <c:idx val="1"/>
          <c:order val="1"/>
          <c:tx>
            <c:strRef>
              <c:f>Sheet1!$C$1</c:f>
              <c:strCache>
                <c:ptCount val="1"/>
                <c:pt idx="0">
                  <c:v>亏损企业（个）</c:v>
                </c:pt>
              </c:strCache>
            </c:strRef>
          </c:tx>
          <c:spPr>
            <a:gradFill flip="none" rotWithShape="1">
              <a:gsLst>
                <a:gs pos="0">
                  <a:srgbClr val="E18820"/>
                </a:gs>
                <a:gs pos="72000">
                  <a:schemeClr val="bg2"/>
                </a:gs>
                <a:gs pos="80000">
                  <a:schemeClr val="bg1">
                    <a:lumMod val="95000"/>
                  </a:schemeClr>
                </a:gs>
                <a:gs pos="95000">
                  <a:srgbClr val="DC761D"/>
                </a:gs>
              </a:gsLst>
              <a:lin ang="0" scaled="0"/>
              <a:tileRect/>
            </a:gradFill>
            <a:ln>
              <a:noFill/>
            </a:ln>
            <a:effectLst>
              <a:outerShdw blurRad="50800" dist="38100" dir="18900000" algn="bl" rotWithShape="0">
                <a:prstClr val="black">
                  <a:alpha val="40000"/>
                </a:prstClr>
              </a:outerShdw>
            </a:effectLst>
          </c:spPr>
          <c:invertIfNegative val="0"/>
          <c:cat>
            <c:numRef>
              <c:f>Sheet1!$A$2:$A$7</c:f>
              <c:numCache>
                <c:formatCode>General</c:formatCode>
                <c:ptCount val="6"/>
                <c:pt idx="0">
                  <c:v>2015</c:v>
                </c:pt>
                <c:pt idx="1">
                  <c:v>2016</c:v>
                </c:pt>
                <c:pt idx="2">
                  <c:v>2017</c:v>
                </c:pt>
                <c:pt idx="3">
                  <c:v>2018</c:v>
                </c:pt>
                <c:pt idx="4">
                  <c:v>2019</c:v>
                </c:pt>
                <c:pt idx="5">
                  <c:v>2020</c:v>
                </c:pt>
              </c:numCache>
            </c:numRef>
          </c:cat>
          <c:val>
            <c:numRef>
              <c:f>Sheet1!$C$2:$C$7</c:f>
              <c:numCache>
                <c:formatCode>General</c:formatCode>
                <c:ptCount val="6"/>
                <c:pt idx="0">
                  <c:v>11</c:v>
                </c:pt>
                <c:pt idx="1">
                  <c:v>16</c:v>
                </c:pt>
                <c:pt idx="2">
                  <c:v>15</c:v>
                </c:pt>
                <c:pt idx="3">
                  <c:v>15</c:v>
                </c:pt>
                <c:pt idx="4">
                  <c:v>19</c:v>
                </c:pt>
                <c:pt idx="5">
                  <c:v>16</c:v>
                </c:pt>
              </c:numCache>
            </c:numRef>
          </c:val>
          <c:extLst>
            <c:ext xmlns:c16="http://schemas.microsoft.com/office/drawing/2014/chart" uri="{C3380CC4-5D6E-409C-BE32-E72D297353CC}">
              <c16:uniqueId val="{00000002-11C6-8847-891F-04A37A3E2600}"/>
            </c:ext>
          </c:extLst>
        </c:ser>
        <c:dLbls>
          <c:showLegendKey val="0"/>
          <c:showVal val="0"/>
          <c:showCatName val="0"/>
          <c:showSerName val="0"/>
          <c:showPercent val="0"/>
          <c:showBubbleSize val="0"/>
        </c:dLbls>
        <c:gapWidth val="70"/>
        <c:overlap val="-30"/>
        <c:axId val="1441301248"/>
        <c:axId val="1284962752"/>
      </c:barChart>
      <c:catAx>
        <c:axId val="14413012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284962752"/>
        <c:crosses val="autoZero"/>
        <c:auto val="1"/>
        <c:lblAlgn val="ctr"/>
        <c:lblOffset val="100"/>
        <c:noMultiLvlLbl val="0"/>
      </c:catAx>
      <c:valAx>
        <c:axId val="1284962752"/>
        <c:scaling>
          <c:orientation val="minMax"/>
          <c:min val="0"/>
        </c:scaling>
        <c:delete val="0"/>
        <c:axPos val="l"/>
        <c:majorGridlines>
          <c:spPr>
            <a:ln w="9525" cap="flat" cmpd="sng" algn="ctr">
              <a:solidFill>
                <a:schemeClr val="tx1">
                  <a:lumMod val="15000"/>
                  <a:lumOff val="85000"/>
                </a:schemeClr>
              </a:solidFill>
              <a:round/>
            </a:ln>
            <a:effectLst/>
          </c:spPr>
        </c:majorGridlines>
        <c:numFmt formatCode="0_);[Red]\(0\)" sourceLinked="1"/>
        <c:majorTickMark val="none"/>
        <c:minorTickMark val="none"/>
        <c:tickLblPos val="nextTo"/>
        <c:spPr>
          <a:noFill/>
          <a:ln>
            <a:solidFill>
              <a:srgbClr val="69AD3D"/>
            </a:solid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4413012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Drive Medium" panose="020B0103030500020004" pitchFamily="34" charset="0"/>
          <a:ea typeface="LANTINGHEI SC DEMIBOLD" panose="02000000000000000000" pitchFamily="2" charset="-122"/>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与非替代疗法相比，各种尼古丁替代疗法成功戒烟六个月的比例增加情况</c:v>
                </c:pt>
              </c:strCache>
            </c:strRef>
          </c:tx>
          <c:spPr>
            <a:gradFill>
              <a:gsLst>
                <a:gs pos="0">
                  <a:srgbClr val="AE1320">
                    <a:lumMod val="100000"/>
                  </a:srgbClr>
                </a:gs>
                <a:gs pos="74000">
                  <a:schemeClr val="bg1">
                    <a:lumMod val="75000"/>
                  </a:schemeClr>
                </a:gs>
                <a:gs pos="83000">
                  <a:schemeClr val="bg1">
                    <a:lumMod val="95000"/>
                  </a:schemeClr>
                </a:gs>
                <a:gs pos="100000">
                  <a:srgbClr val="AE1320"/>
                </a:gs>
              </a:gsLst>
              <a:lin ang="0" scaled="0"/>
            </a:gradFill>
            <a:ln>
              <a:noFill/>
            </a:ln>
            <a:effectLst>
              <a:outerShdw blurRad="50800" dist="38100" dir="18900000" algn="bl" rotWithShape="0">
                <a:prstClr val="black">
                  <a:alpha val="40000"/>
                </a:prstClr>
              </a:outerShdw>
            </a:effectLst>
          </c:spPr>
          <c:invertIfNegative val="0"/>
          <c:cat>
            <c:strRef>
              <c:f>Sheet1!$A$2:$A$6</c:f>
              <c:strCache>
                <c:ptCount val="5"/>
                <c:pt idx="0">
                  <c:v>尼古丁口香糖</c:v>
                </c:pt>
                <c:pt idx="1">
                  <c:v>尼古丁贴片</c:v>
                </c:pt>
                <c:pt idx="2">
                  <c:v>尼古丁鼻雾剂</c:v>
                </c:pt>
                <c:pt idx="3">
                  <c:v>尼古丁吸入剂</c:v>
                </c:pt>
                <c:pt idx="4">
                  <c:v>尼古丁舌下剂</c:v>
                </c:pt>
              </c:strCache>
            </c:strRef>
          </c:cat>
          <c:val>
            <c:numRef>
              <c:f>Sheet1!$B$2:$B$6</c:f>
              <c:numCache>
                <c:formatCode>0%</c:formatCode>
                <c:ptCount val="5"/>
                <c:pt idx="0">
                  <c:v>0.7</c:v>
                </c:pt>
                <c:pt idx="1">
                  <c:v>0.8</c:v>
                </c:pt>
                <c:pt idx="2">
                  <c:v>1.4</c:v>
                </c:pt>
                <c:pt idx="3">
                  <c:v>1.1499999999999999</c:v>
                </c:pt>
                <c:pt idx="4">
                  <c:v>1.05</c:v>
                </c:pt>
              </c:numCache>
            </c:numRef>
          </c:val>
          <c:extLst>
            <c:ext xmlns:c16="http://schemas.microsoft.com/office/drawing/2014/chart" uri="{C3380CC4-5D6E-409C-BE32-E72D297353CC}">
              <c16:uniqueId val="{00000000-292A-AE49-B086-B5B42A76F6D5}"/>
            </c:ext>
          </c:extLst>
        </c:ser>
        <c:dLbls>
          <c:showLegendKey val="0"/>
          <c:showVal val="0"/>
          <c:showCatName val="0"/>
          <c:showSerName val="0"/>
          <c:showPercent val="0"/>
          <c:showBubbleSize val="0"/>
        </c:dLbls>
        <c:gapWidth val="70"/>
        <c:overlap val="-30"/>
        <c:axId val="1441301248"/>
        <c:axId val="1284962752"/>
      </c:barChart>
      <c:catAx>
        <c:axId val="14413012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284962752"/>
        <c:crosses val="autoZero"/>
        <c:auto val="1"/>
        <c:lblAlgn val="ctr"/>
        <c:lblOffset val="100"/>
        <c:noMultiLvlLbl val="0"/>
      </c:catAx>
      <c:valAx>
        <c:axId val="1284962752"/>
        <c:scaling>
          <c:orientation val="minMax"/>
          <c:max val="1.5"/>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r>
                  <a:rPr lang="zh-CN" altLang="en-US" sz="800" dirty="0"/>
                  <a:t>与非替代疗法相比，各种尼古丁替代疗法成功戒烟六个月的比例增加情况（</a:t>
                </a:r>
                <a:r>
                  <a:rPr lang="en-US" altLang="zh-CN" sz="800" dirty="0"/>
                  <a:t>%</a:t>
                </a:r>
                <a:r>
                  <a:rPr lang="zh-CN" altLang="en-US" sz="800" dirty="0"/>
                  <a:t>）</a:t>
                </a:r>
              </a:p>
            </c:rich>
          </c:tx>
          <c:overlay val="0"/>
          <c:spPr>
            <a:noFill/>
            <a:ln>
              <a:noFill/>
            </a:ln>
            <a:effectLst/>
          </c:spPr>
          <c:txPr>
            <a:bodyPr rot="-54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title>
        <c:numFmt formatCode="0%" sourceLinked="1"/>
        <c:majorTickMark val="none"/>
        <c:minorTickMark val="none"/>
        <c:tickLblPos val="nextTo"/>
        <c:spPr>
          <a:noFill/>
          <a:ln>
            <a:solidFill>
              <a:srgbClr val="69AD3D"/>
            </a:solid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441301248"/>
        <c:crosses val="autoZero"/>
        <c:crossBetween val="between"/>
        <c:majorUnit val="0.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Drive Medium" panose="020B0103030500020004" pitchFamily="34" charset="0"/>
          <a:ea typeface="LANTINGHEI SC DEMIBOLD" panose="02000000000000000000" pitchFamily="2" charset="-122"/>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1"/>
        <c:ser>
          <c:idx val="0"/>
          <c:order val="0"/>
          <c:tx>
            <c:strRef>
              <c:f>Sheet1!$B$1</c:f>
              <c:strCache>
                <c:ptCount val="1"/>
                <c:pt idx="0">
                  <c:v>列2</c:v>
                </c:pt>
              </c:strCache>
            </c:strRef>
          </c:tx>
          <c:spPr>
            <a:blipFill>
              <a:blip xmlns:r="http://schemas.openxmlformats.org/officeDocument/2006/relationships" r:embed="rId3">
                <a:alphaModFix amt="70000"/>
              </a:blip>
              <a:stretch>
                <a:fillRect/>
              </a:stretch>
            </a:blipFill>
          </c:spPr>
          <c:invertIfNegative val="0"/>
          <c:pictureOptions>
            <c:pictureFormat val="stack"/>
          </c:pictureOptions>
          <c:dPt>
            <c:idx val="0"/>
            <c:invertIfNegative val="0"/>
            <c:bubble3D val="0"/>
            <c:spPr>
              <a:blipFill dpi="0" rotWithShape="1">
                <a:blip xmlns:r="http://schemas.openxmlformats.org/officeDocument/2006/relationships" r:embed="rId3"/>
                <a:srcRect/>
                <a:stretch>
                  <a:fillRect/>
                </a:stretch>
              </a:blipFill>
              <a:ln>
                <a:noFill/>
              </a:ln>
              <a:effectLst/>
            </c:spPr>
            <c:pictureOptions>
              <c:pictureFormat val="stack"/>
            </c:pictureOptions>
            <c:extLst>
              <c:ext xmlns:c16="http://schemas.microsoft.com/office/drawing/2014/chart" uri="{C3380CC4-5D6E-409C-BE32-E72D297353CC}">
                <c16:uniqueId val="{00000003-1135-AA49-A4EF-BC0C6F19CDAD}"/>
              </c:ext>
            </c:extLst>
          </c:dPt>
          <c:dPt>
            <c:idx val="1"/>
            <c:invertIfNegative val="0"/>
            <c:bubble3D val="0"/>
            <c:spPr>
              <a:blipFill dpi="0" rotWithShape="1">
                <a:blip xmlns:r="http://schemas.openxmlformats.org/officeDocument/2006/relationships" r:embed="rId4"/>
                <a:srcRect/>
                <a:stretch>
                  <a:fillRect/>
                </a:stretch>
              </a:blipFill>
              <a:ln>
                <a:noFill/>
              </a:ln>
              <a:effectLst/>
            </c:spPr>
            <c:pictureOptions>
              <c:pictureFormat val="stack"/>
            </c:pictureOptions>
            <c:extLst>
              <c:ext xmlns:c16="http://schemas.microsoft.com/office/drawing/2014/chart" uri="{C3380CC4-5D6E-409C-BE32-E72D297353CC}">
                <c16:uniqueId val="{00000002-1135-AA49-A4EF-BC0C6F19CDAD}"/>
              </c:ext>
            </c:extLst>
          </c:dPt>
          <c:dPt>
            <c:idx val="2"/>
            <c:invertIfNegative val="0"/>
            <c:bubble3D val="0"/>
            <c:spPr>
              <a:blipFill dpi="0" rotWithShape="1">
                <a:blip xmlns:r="http://schemas.openxmlformats.org/officeDocument/2006/relationships" r:embed="rId5"/>
                <a:srcRect/>
                <a:stretch>
                  <a:fillRect/>
                </a:stretch>
              </a:blipFill>
              <a:ln>
                <a:noFill/>
              </a:ln>
              <a:effectLst/>
            </c:spPr>
            <c:pictureOptions>
              <c:pictureFormat val="stack"/>
            </c:pictureOptions>
            <c:extLst>
              <c:ext xmlns:c16="http://schemas.microsoft.com/office/drawing/2014/chart" uri="{C3380CC4-5D6E-409C-BE32-E72D297353CC}">
                <c16:uniqueId val="{00000004-1135-AA49-A4EF-BC0C6F19CDAD}"/>
              </c:ext>
            </c:extLst>
          </c:dPt>
          <c:cat>
            <c:strRef>
              <c:f>Sheet1!$A$2:$A$4</c:f>
              <c:strCache>
                <c:ptCount val="3"/>
                <c:pt idx="0">
                  <c:v>改变了对吸烟的健康后果的认识</c:v>
                </c:pt>
                <c:pt idx="1">
                  <c:v>进而希望戒烟</c:v>
                </c:pt>
                <c:pt idx="2">
                  <c:v>认可健康警示信息</c:v>
                </c:pt>
              </c:strCache>
            </c:strRef>
          </c:cat>
          <c:val>
            <c:numRef>
              <c:f>Sheet1!$B$2:$B$4</c:f>
              <c:numCache>
                <c:formatCode>0%</c:formatCode>
                <c:ptCount val="3"/>
                <c:pt idx="0">
                  <c:v>0.55000000000000004</c:v>
                </c:pt>
                <c:pt idx="1">
                  <c:v>0.65</c:v>
                </c:pt>
                <c:pt idx="2">
                  <c:v>0.75</c:v>
                </c:pt>
              </c:numCache>
            </c:numRef>
          </c:val>
          <c:extLst>
            <c:ext xmlns:c16="http://schemas.microsoft.com/office/drawing/2014/chart" uri="{C3380CC4-5D6E-409C-BE32-E72D297353CC}">
              <c16:uniqueId val="{00000000-1135-AA49-A4EF-BC0C6F19CDAD}"/>
            </c:ext>
          </c:extLst>
        </c:ser>
        <c:dLbls>
          <c:showLegendKey val="0"/>
          <c:showVal val="0"/>
          <c:showCatName val="0"/>
          <c:showSerName val="0"/>
          <c:showPercent val="0"/>
          <c:showBubbleSize val="0"/>
        </c:dLbls>
        <c:gapWidth val="20"/>
        <c:axId val="1441301248"/>
        <c:axId val="1284962752"/>
      </c:barChart>
      <c:catAx>
        <c:axId val="14413012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284962752"/>
        <c:crosses val="autoZero"/>
        <c:auto val="0"/>
        <c:lblAlgn val="ctr"/>
        <c:lblOffset val="100"/>
        <c:noMultiLvlLbl val="0"/>
      </c:catAx>
      <c:valAx>
        <c:axId val="1284962752"/>
        <c:scaling>
          <c:orientation val="minMax"/>
          <c:max val="0.8"/>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solidFill>
              <a:srgbClr val="69AD3D"/>
            </a:solid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441301248"/>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Drive Medium" panose="020B0103030500020004" pitchFamily="34" charset="0"/>
          <a:ea typeface="LANTINGHEI SC DEMIBOLD" panose="02000000000000000000" pitchFamily="2" charset="-122"/>
        </a:defRPr>
      </a:pPr>
      <a:endParaRPr lang="zh-CN"/>
    </a:p>
  </c:txPr>
  <c:externalData r:id="rId6">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烟草消费变化</c:v>
                </c:pt>
              </c:strCache>
            </c:strRef>
          </c:tx>
          <c:spPr>
            <a:gradFill>
              <a:gsLst>
                <a:gs pos="0">
                  <a:srgbClr val="AE1320">
                    <a:lumMod val="100000"/>
                  </a:srgbClr>
                </a:gs>
                <a:gs pos="74000">
                  <a:schemeClr val="bg1">
                    <a:lumMod val="75000"/>
                  </a:schemeClr>
                </a:gs>
                <a:gs pos="83000">
                  <a:schemeClr val="bg1">
                    <a:lumMod val="95000"/>
                  </a:schemeClr>
                </a:gs>
                <a:gs pos="100000">
                  <a:srgbClr val="AE1320"/>
                </a:gs>
              </a:gsLst>
              <a:lin ang="0" scaled="0"/>
            </a:gradFill>
            <a:ln>
              <a:noFill/>
            </a:ln>
            <a:effectLst>
              <a:outerShdw blurRad="50800" dist="38100" dir="18900000" algn="bl" rotWithShape="0">
                <a:prstClr val="black">
                  <a:alpha val="4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Drive Medium" panose="020B0103030500020004" pitchFamily="34" charset="0"/>
                    <a:ea typeface="LANTINGHEI SC DEMIBOLD" panose="02000000000000000000" pitchFamily="2" charset="-122"/>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有全面烟草广告禁令的 14 个国家</c:v>
                </c:pt>
                <c:pt idx="1">
                  <c:v>没有广告禁令的 78 个国家</c:v>
                </c:pt>
              </c:strCache>
            </c:strRef>
          </c:cat>
          <c:val>
            <c:numRef>
              <c:f>Sheet1!$B$2:$B$3</c:f>
              <c:numCache>
                <c:formatCode>0%</c:formatCode>
                <c:ptCount val="2"/>
                <c:pt idx="0">
                  <c:v>-0.09</c:v>
                </c:pt>
                <c:pt idx="1">
                  <c:v>-0.01</c:v>
                </c:pt>
              </c:numCache>
            </c:numRef>
          </c:val>
          <c:extLst>
            <c:ext xmlns:c16="http://schemas.microsoft.com/office/drawing/2014/chart" uri="{C3380CC4-5D6E-409C-BE32-E72D297353CC}">
              <c16:uniqueId val="{00000000-9696-1241-84B6-A6D15B66EF1E}"/>
            </c:ext>
          </c:extLst>
        </c:ser>
        <c:dLbls>
          <c:dLblPos val="outEnd"/>
          <c:showLegendKey val="0"/>
          <c:showVal val="1"/>
          <c:showCatName val="0"/>
          <c:showSerName val="0"/>
          <c:showPercent val="0"/>
          <c:showBubbleSize val="0"/>
        </c:dLbls>
        <c:gapWidth val="70"/>
        <c:overlap val="-30"/>
        <c:axId val="1441301248"/>
        <c:axId val="1284962752"/>
      </c:barChart>
      <c:catAx>
        <c:axId val="1441301248"/>
        <c:scaling>
          <c:orientation val="minMax"/>
        </c:scaling>
        <c:delete val="0"/>
        <c:axPos val="b"/>
        <c:numFmt formatCode="General" sourceLinked="1"/>
        <c:majorTickMark val="none"/>
        <c:minorTickMark val="none"/>
        <c:tickLblPos val="high"/>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284962752"/>
        <c:crosses val="autoZero"/>
        <c:auto val="1"/>
        <c:lblAlgn val="ctr"/>
        <c:lblOffset val="100"/>
        <c:noMultiLvlLbl val="0"/>
      </c:catAx>
      <c:valAx>
        <c:axId val="1284962752"/>
        <c:scaling>
          <c:orientation val="minMax"/>
          <c:max val="0"/>
          <c:min val="-0.1"/>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r>
                  <a:rPr lang="zh-CN" altLang="en-US" sz="800" dirty="0"/>
                  <a:t>烟草消费变化</a:t>
                </a:r>
              </a:p>
            </c:rich>
          </c:tx>
          <c:overlay val="0"/>
          <c:spPr>
            <a:noFill/>
            <a:ln>
              <a:noFill/>
            </a:ln>
            <a:effectLst/>
          </c:spPr>
          <c:txPr>
            <a:bodyPr rot="-54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title>
        <c:numFmt formatCode="0%" sourceLinked="1"/>
        <c:majorTickMark val="none"/>
        <c:minorTickMark val="none"/>
        <c:tickLblPos val="nextTo"/>
        <c:spPr>
          <a:noFill/>
          <a:ln>
            <a:solidFill>
              <a:srgbClr val="69AD3D"/>
            </a:solid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441301248"/>
        <c:crosses val="autoZero"/>
        <c:crossBetween val="between"/>
        <c:majorUnit val="2.0000000000000004E-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Drive Medium" panose="020B0103030500020004" pitchFamily="34" charset="0"/>
          <a:ea typeface="LANTINGHEI SC DEMIBOLD" panose="02000000000000000000" pitchFamily="2" charset="-122"/>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卷烟消费量（左侧标尺）</c:v>
                </c:pt>
              </c:strCache>
            </c:strRef>
          </c:tx>
          <c:spPr>
            <a:gradFill>
              <a:gsLst>
                <a:gs pos="0">
                  <a:srgbClr val="DC761D">
                    <a:lumMod val="71000"/>
                  </a:srgbClr>
                </a:gs>
                <a:gs pos="50000">
                  <a:srgbClr val="E18820">
                    <a:lumMod val="70000"/>
                    <a:lumOff val="30000"/>
                  </a:srgbClr>
                </a:gs>
                <a:gs pos="100000">
                  <a:srgbClr val="DC761D">
                    <a:lumMod val="70000"/>
                  </a:srgbClr>
                </a:gs>
              </a:gsLst>
              <a:lin ang="0" scaled="0"/>
            </a:gradFill>
            <a:ln>
              <a:noFill/>
            </a:ln>
            <a:effectLst>
              <a:outerShdw blurRad="63500" sx="102000" sy="102000" algn="ctr" rotWithShape="0">
                <a:prstClr val="black">
                  <a:alpha val="40000"/>
                </a:prstClr>
              </a:outerShdw>
            </a:effectLst>
          </c:spPr>
          <c:invertIfNegative val="0"/>
          <c:cat>
            <c:numRef>
              <c:f>Sheet1!$A$2:$A$28</c:f>
              <c:numCache>
                <c:formatCode>General</c:formatCode>
                <c:ptCount val="2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numCache>
            </c:numRef>
          </c:cat>
          <c:val>
            <c:numRef>
              <c:f>Sheet1!$B$2:$B$28</c:f>
              <c:numCache>
                <c:formatCode>0_);[Red]\(0\)</c:formatCode>
                <c:ptCount val="27"/>
                <c:pt idx="0">
                  <c:v>1300</c:v>
                </c:pt>
                <c:pt idx="1">
                  <c:v>1450</c:v>
                </c:pt>
                <c:pt idx="2">
                  <c:v>1600</c:v>
                </c:pt>
                <c:pt idx="3">
                  <c:v>1550</c:v>
                </c:pt>
                <c:pt idx="4">
                  <c:v>1560</c:v>
                </c:pt>
                <c:pt idx="5">
                  <c:v>1560</c:v>
                </c:pt>
                <c:pt idx="6">
                  <c:v>1570</c:v>
                </c:pt>
                <c:pt idx="7">
                  <c:v>1620</c:v>
                </c:pt>
                <c:pt idx="8">
                  <c:v>1750</c:v>
                </c:pt>
                <c:pt idx="9">
                  <c:v>1760</c:v>
                </c:pt>
                <c:pt idx="10">
                  <c:v>1800</c:v>
                </c:pt>
                <c:pt idx="11">
                  <c:v>1900</c:v>
                </c:pt>
                <c:pt idx="12">
                  <c:v>1850</c:v>
                </c:pt>
                <c:pt idx="13">
                  <c:v>1760</c:v>
                </c:pt>
                <c:pt idx="14">
                  <c:v>1750</c:v>
                </c:pt>
                <c:pt idx="15">
                  <c:v>1650</c:v>
                </c:pt>
                <c:pt idx="16">
                  <c:v>1600</c:v>
                </c:pt>
                <c:pt idx="17">
                  <c:v>1570</c:v>
                </c:pt>
                <c:pt idx="18">
                  <c:v>1500</c:v>
                </c:pt>
                <c:pt idx="19">
                  <c:v>1450</c:v>
                </c:pt>
                <c:pt idx="20">
                  <c:v>1400</c:v>
                </c:pt>
                <c:pt idx="21">
                  <c:v>1300</c:v>
                </c:pt>
                <c:pt idx="22">
                  <c:v>1250</c:v>
                </c:pt>
                <c:pt idx="23">
                  <c:v>1210</c:v>
                </c:pt>
                <c:pt idx="24">
                  <c:v>1210</c:v>
                </c:pt>
                <c:pt idx="25">
                  <c:v>1200</c:v>
                </c:pt>
                <c:pt idx="26">
                  <c:v>1210</c:v>
                </c:pt>
              </c:numCache>
            </c:numRef>
          </c:val>
          <c:extLst>
            <c:ext xmlns:c16="http://schemas.microsoft.com/office/drawing/2014/chart" uri="{C3380CC4-5D6E-409C-BE32-E72D297353CC}">
              <c16:uniqueId val="{00000000-4D9D-E44D-BAA0-C49835F64081}"/>
            </c:ext>
          </c:extLst>
        </c:ser>
        <c:dLbls>
          <c:showLegendKey val="0"/>
          <c:showVal val="0"/>
          <c:showCatName val="0"/>
          <c:showSerName val="0"/>
          <c:showPercent val="0"/>
          <c:showBubbleSize val="0"/>
        </c:dLbls>
        <c:gapWidth val="70"/>
        <c:axId val="1505674720"/>
        <c:axId val="1505248688"/>
      </c:barChart>
      <c:lineChart>
        <c:grouping val="standard"/>
        <c:varyColors val="0"/>
        <c:ser>
          <c:idx val="1"/>
          <c:order val="1"/>
          <c:tx>
            <c:strRef>
              <c:f>Sheet1!$C$1</c:f>
              <c:strCache>
                <c:ptCount val="1"/>
                <c:pt idx="0">
                  <c:v>烟草税率（右侧标尺）</c:v>
                </c:pt>
              </c:strCache>
            </c:strRef>
          </c:tx>
          <c:spPr>
            <a:ln w="28575" cap="rnd">
              <a:solidFill>
                <a:srgbClr val="6C2E26"/>
              </a:solidFill>
              <a:bevel/>
              <a:headEnd type="none"/>
              <a:tailEnd type="none"/>
            </a:ln>
            <a:effectLst>
              <a:outerShdw blurRad="50800" dist="38100" dir="2700000" algn="tl" rotWithShape="0">
                <a:prstClr val="black">
                  <a:alpha val="40000"/>
                </a:prstClr>
              </a:outerShdw>
            </a:effectLst>
          </c:spPr>
          <c:marker>
            <c:symbol val="diamond"/>
            <c:size val="5"/>
            <c:spPr>
              <a:solidFill>
                <a:srgbClr val="6C2E26"/>
              </a:solidFill>
              <a:ln w="9525">
                <a:noFill/>
              </a:ln>
              <a:effectLst>
                <a:outerShdw blurRad="50800" dist="38100" dir="2700000" algn="tl" rotWithShape="0">
                  <a:prstClr val="black">
                    <a:alpha val="40000"/>
                  </a:prstClr>
                </a:outerShdw>
              </a:effectLst>
            </c:spPr>
          </c:marker>
          <c:cat>
            <c:numRef>
              <c:f>Sheet1!$A$2:$A$28</c:f>
              <c:numCache>
                <c:formatCode>General</c:formatCode>
                <c:ptCount val="2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numCache>
            </c:numRef>
          </c:cat>
          <c:val>
            <c:numRef>
              <c:f>Sheet1!$C$2:$C$28</c:f>
              <c:numCache>
                <c:formatCode>0%</c:formatCode>
                <c:ptCount val="27"/>
                <c:pt idx="0">
                  <c:v>0.41</c:v>
                </c:pt>
                <c:pt idx="1">
                  <c:v>0.38</c:v>
                </c:pt>
                <c:pt idx="2">
                  <c:v>0.34</c:v>
                </c:pt>
                <c:pt idx="3">
                  <c:v>0.37</c:v>
                </c:pt>
                <c:pt idx="4">
                  <c:v>0.33</c:v>
                </c:pt>
                <c:pt idx="5">
                  <c:v>0.31</c:v>
                </c:pt>
                <c:pt idx="6">
                  <c:v>0.27</c:v>
                </c:pt>
                <c:pt idx="7">
                  <c:v>0.24</c:v>
                </c:pt>
                <c:pt idx="8">
                  <c:v>0.23</c:v>
                </c:pt>
                <c:pt idx="9">
                  <c:v>0.23</c:v>
                </c:pt>
                <c:pt idx="10">
                  <c:v>0.21</c:v>
                </c:pt>
                <c:pt idx="11">
                  <c:v>0.22</c:v>
                </c:pt>
                <c:pt idx="12">
                  <c:v>0.21</c:v>
                </c:pt>
                <c:pt idx="13">
                  <c:v>0.22</c:v>
                </c:pt>
                <c:pt idx="14">
                  <c:v>0.23</c:v>
                </c:pt>
                <c:pt idx="15">
                  <c:v>0.23</c:v>
                </c:pt>
                <c:pt idx="16">
                  <c:v>0.24</c:v>
                </c:pt>
                <c:pt idx="17">
                  <c:v>0.24</c:v>
                </c:pt>
                <c:pt idx="18">
                  <c:v>0.28000000000000003</c:v>
                </c:pt>
                <c:pt idx="19">
                  <c:v>0.28999999999999998</c:v>
                </c:pt>
                <c:pt idx="20">
                  <c:v>0.32</c:v>
                </c:pt>
                <c:pt idx="21">
                  <c:v>0.33</c:v>
                </c:pt>
                <c:pt idx="22">
                  <c:v>0.34</c:v>
                </c:pt>
                <c:pt idx="23">
                  <c:v>0.34</c:v>
                </c:pt>
                <c:pt idx="24">
                  <c:v>0.36</c:v>
                </c:pt>
                <c:pt idx="25">
                  <c:v>0.37</c:v>
                </c:pt>
                <c:pt idx="26">
                  <c:v>0.38</c:v>
                </c:pt>
              </c:numCache>
            </c:numRef>
          </c:val>
          <c:smooth val="1"/>
          <c:extLst>
            <c:ext xmlns:c16="http://schemas.microsoft.com/office/drawing/2014/chart" uri="{C3380CC4-5D6E-409C-BE32-E72D297353CC}">
              <c16:uniqueId val="{00000001-4D9D-E44D-BAA0-C49835F64081}"/>
            </c:ext>
          </c:extLst>
        </c:ser>
        <c:dLbls>
          <c:showLegendKey val="0"/>
          <c:showVal val="0"/>
          <c:showCatName val="0"/>
          <c:showSerName val="0"/>
          <c:showPercent val="0"/>
          <c:showBubbleSize val="0"/>
        </c:dLbls>
        <c:marker val="1"/>
        <c:smooth val="0"/>
        <c:axId val="1637200272"/>
        <c:axId val="1637198624"/>
      </c:lineChart>
      <c:catAx>
        <c:axId val="1505674720"/>
        <c:scaling>
          <c:orientation val="minMax"/>
        </c:scaling>
        <c:delete val="0"/>
        <c:axPos val="b"/>
        <c:numFmt formatCode="0_);[Red]\(0\)" sourceLinked="0"/>
        <c:majorTickMark val="out"/>
        <c:minorTickMark val="none"/>
        <c:tickLblPos val="low"/>
        <c:spPr>
          <a:noFill/>
          <a:ln w="19050" cap="flat" cmpd="sng" algn="ctr">
            <a:solidFill>
              <a:schemeClr val="tx1"/>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505248688"/>
        <c:crosses val="autoZero"/>
        <c:auto val="1"/>
        <c:lblAlgn val="ctr"/>
        <c:lblOffset val="100"/>
        <c:tickLblSkip val="5"/>
        <c:tickMarkSkip val="1"/>
        <c:noMultiLvlLbl val="0"/>
      </c:catAx>
      <c:valAx>
        <c:axId val="1505248688"/>
        <c:scaling>
          <c:orientation val="minMax"/>
          <c:max val="2500"/>
        </c:scaling>
        <c:delete val="0"/>
        <c:axPos val="l"/>
        <c:majorGridlines>
          <c:spPr>
            <a:ln w="6350" cap="flat" cmpd="sng" algn="ctr">
              <a:solidFill>
                <a:schemeClr val="accent3">
                  <a:lumMod val="50000"/>
                  <a:alpha val="70000"/>
                </a:schemeClr>
              </a:solidFill>
              <a:round/>
            </a:ln>
            <a:effectLst/>
          </c:spPr>
        </c:majorGridlines>
        <c:title>
          <c:tx>
            <c:rich>
              <a:bodyPr rot="-54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r>
                  <a:rPr lang="zh-CN" altLang="en-US" dirty="0">
                    <a:solidFill>
                      <a:srgbClr val="DC761D"/>
                    </a:solidFill>
                  </a:rPr>
                  <a:t>百万包</a:t>
                </a:r>
              </a:p>
            </c:rich>
          </c:tx>
          <c:overlay val="0"/>
          <c:spPr>
            <a:noFill/>
            <a:ln>
              <a:noFill/>
            </a:ln>
            <a:effectLst/>
          </c:spPr>
          <c:txPr>
            <a:bodyPr rot="-54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title>
        <c:numFmt formatCode="0_);[Red]\(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DC761D"/>
                </a:solidFill>
                <a:latin typeface="Drive Medium" panose="020B0103030500020004" pitchFamily="34" charset="0"/>
                <a:ea typeface="LANTINGHEI SC DEMIBOLD" panose="02000000000000000000" pitchFamily="2" charset="-122"/>
                <a:cs typeface="+mn-cs"/>
              </a:defRPr>
            </a:pPr>
            <a:endParaRPr lang="zh-CN"/>
          </a:p>
        </c:txPr>
        <c:crossAx val="1505674720"/>
        <c:crosses val="autoZero"/>
        <c:crossBetween val="between"/>
      </c:valAx>
      <c:valAx>
        <c:axId val="1637198624"/>
        <c:scaling>
          <c:orientation val="minMax"/>
        </c:scaling>
        <c:delete val="0"/>
        <c:axPos val="r"/>
        <c:majorGridlines>
          <c:spPr>
            <a:ln w="6350" cap="sq" cmpd="sng" algn="ctr">
              <a:solidFill>
                <a:srgbClr val="6C2E26">
                  <a:alpha val="70000"/>
                </a:srgbClr>
              </a:solidFill>
              <a:round/>
            </a:ln>
            <a:effectLst/>
          </c:spPr>
        </c:majorGridlines>
        <c:title>
          <c:tx>
            <c:rich>
              <a:bodyPr rot="5400000" spcFirstLastPara="1" vertOverflow="ellipsis"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r>
                  <a:rPr lang="zh-CN" altLang="en-US" dirty="0">
                    <a:solidFill>
                      <a:srgbClr val="6C2E26"/>
                    </a:solidFill>
                  </a:rPr>
                  <a:t>烟草税率（</a:t>
                </a:r>
                <a:r>
                  <a:rPr lang="en-US" altLang="zh-CN" dirty="0">
                    <a:solidFill>
                      <a:srgbClr val="6C2E26"/>
                    </a:solidFill>
                  </a:rPr>
                  <a:t>as a % of retail price</a:t>
                </a:r>
                <a:r>
                  <a:rPr lang="zh-CN" altLang="en-US" dirty="0">
                    <a:solidFill>
                      <a:srgbClr val="6C2E26"/>
                    </a:solidFill>
                  </a:rPr>
                  <a:t>）</a:t>
                </a:r>
              </a:p>
            </c:rich>
          </c:tx>
          <c:overlay val="0"/>
          <c:spPr>
            <a:noFill/>
            <a:ln>
              <a:noFill/>
            </a:ln>
            <a:effectLst/>
          </c:spPr>
          <c:txPr>
            <a:bodyPr rot="5400000" spcFirstLastPara="1" vertOverflow="ellipsis"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title>
        <c:numFmt formatCode="0%" sourceLinked="1"/>
        <c:majorTickMark val="none"/>
        <c:minorTickMark val="none"/>
        <c:tickLblPos val="nextTo"/>
        <c:spPr>
          <a:noFill/>
          <a:ln>
            <a:solidFill>
              <a:srgbClr val="6C2E26"/>
            </a:solidFill>
          </a:ln>
          <a:effectLst/>
        </c:spPr>
        <c:txPr>
          <a:bodyPr rot="-60000000" spcFirstLastPara="1" vertOverflow="ellipsis" vert="horz" wrap="square" anchor="ctr" anchorCtr="1"/>
          <a:lstStyle/>
          <a:p>
            <a:pPr>
              <a:defRPr sz="800" b="0" i="0" u="none" strike="noStrike" kern="1200" baseline="0">
                <a:solidFill>
                  <a:srgbClr val="6C2E26"/>
                </a:solidFill>
                <a:latin typeface="Drive Medium" panose="020B0103030500020004" pitchFamily="34" charset="0"/>
                <a:ea typeface="LANTINGHEI SC DEMIBOLD" panose="02000000000000000000" pitchFamily="2" charset="-122"/>
                <a:cs typeface="+mn-cs"/>
              </a:defRPr>
            </a:pPr>
            <a:endParaRPr lang="zh-CN"/>
          </a:p>
        </c:txPr>
        <c:crossAx val="1637200272"/>
        <c:crosses val="max"/>
        <c:crossBetween val="between"/>
      </c:valAx>
      <c:catAx>
        <c:axId val="1637200272"/>
        <c:scaling>
          <c:orientation val="minMax"/>
        </c:scaling>
        <c:delete val="1"/>
        <c:axPos val="b"/>
        <c:numFmt formatCode="General" sourceLinked="1"/>
        <c:majorTickMark val="out"/>
        <c:minorTickMark val="none"/>
        <c:tickLblPos val="nextTo"/>
        <c:crossAx val="1637198624"/>
        <c:crosses val="autoZero"/>
        <c:auto val="1"/>
        <c:lblAlgn val="ctr"/>
        <c:lblOffset val="100"/>
        <c:noMultiLvlLbl val="0"/>
      </c:cat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Drive Medium" panose="020B0103030500020004" pitchFamily="34" charset="0"/>
          <a:ea typeface="LANTINGHEI SC DEMIBOLD" panose="02000000000000000000" pitchFamily="2" charset="-122"/>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2019</c:v>
                </c:pt>
              </c:strCache>
            </c:strRef>
          </c:tx>
          <c:spPr>
            <a:gradFill>
              <a:gsLst>
                <a:gs pos="0">
                  <a:srgbClr val="AE1320">
                    <a:lumMod val="100000"/>
                  </a:srgbClr>
                </a:gs>
                <a:gs pos="74000">
                  <a:schemeClr val="bg1">
                    <a:lumMod val="75000"/>
                  </a:schemeClr>
                </a:gs>
                <a:gs pos="83000">
                  <a:schemeClr val="bg1">
                    <a:lumMod val="95000"/>
                  </a:schemeClr>
                </a:gs>
                <a:gs pos="100000">
                  <a:srgbClr val="AE1320"/>
                </a:gs>
              </a:gsLst>
              <a:lin ang="16200000" scaled="0"/>
            </a:gradFill>
            <a:ln>
              <a:noFill/>
            </a:ln>
            <a:effectLst>
              <a:outerShdw blurRad="50800" dist="38100" dir="18900000" algn="bl" rotWithShape="0">
                <a:prstClr val="black">
                  <a:alpha val="4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Drive Medium" panose="020B0103030500020004" pitchFamily="34" charset="0"/>
                    <a:ea typeface="LANTINGHEI SC DEMIBOLD" panose="02000000000000000000" pitchFamily="2" charset="-122"/>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「室内无吸烟室」的场所比例</c:v>
                </c:pt>
                <c:pt idx="1">
                  <c:v>场所内吸烟发生率</c:v>
                </c:pt>
                <c:pt idx="2">
                  <c:v>拦截人员对《条例》知晓率</c:v>
                </c:pt>
                <c:pt idx="3">
                  <c:v>法定禁烟场所内工作人员过去 7 天在工作场所被动吸烟的比例</c:v>
                </c:pt>
              </c:strCache>
            </c:strRef>
          </c:cat>
          <c:val>
            <c:numRef>
              <c:f>Sheet1!$B$2:$B$5</c:f>
              <c:numCache>
                <c:formatCode>0.0%</c:formatCode>
                <c:ptCount val="4"/>
                <c:pt idx="0">
                  <c:v>0.98899999999999999</c:v>
                </c:pt>
                <c:pt idx="1">
                  <c:v>0.14299999999999999</c:v>
                </c:pt>
                <c:pt idx="2">
                  <c:v>0.88300000000000001</c:v>
                </c:pt>
                <c:pt idx="3">
                  <c:v>0.129</c:v>
                </c:pt>
              </c:numCache>
            </c:numRef>
          </c:val>
          <c:extLst>
            <c:ext xmlns:c16="http://schemas.microsoft.com/office/drawing/2014/chart" uri="{C3380CC4-5D6E-409C-BE32-E72D297353CC}">
              <c16:uniqueId val="{00000000-6DCD-1945-8197-6B0063934CC9}"/>
            </c:ext>
          </c:extLst>
        </c:ser>
        <c:ser>
          <c:idx val="1"/>
          <c:order val="1"/>
          <c:tx>
            <c:strRef>
              <c:f>Sheet1!$C$1</c:f>
              <c:strCache>
                <c:ptCount val="1"/>
                <c:pt idx="0">
                  <c:v>2020</c:v>
                </c:pt>
              </c:strCache>
            </c:strRef>
          </c:tx>
          <c:spPr>
            <a:gradFill>
              <a:gsLst>
                <a:gs pos="0">
                  <a:srgbClr val="E18820"/>
                </a:gs>
                <a:gs pos="72000">
                  <a:schemeClr val="bg2"/>
                </a:gs>
                <a:gs pos="80000">
                  <a:schemeClr val="bg1">
                    <a:lumMod val="95000"/>
                  </a:schemeClr>
                </a:gs>
                <a:gs pos="95000">
                  <a:srgbClr val="DC761D"/>
                </a:gs>
              </a:gsLst>
              <a:lin ang="16200000" scaled="0"/>
            </a:gradFill>
            <a:ln>
              <a:noFill/>
            </a:ln>
            <a:effectLst>
              <a:outerShdw blurRad="50800" dist="38100" dir="18900000" algn="bl" rotWithShape="0">
                <a:prstClr val="black">
                  <a:alpha val="4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Drive Medium" panose="020B0103030500020004" pitchFamily="34" charset="0"/>
                    <a:ea typeface="LANTINGHEI SC DEMIBOLD" panose="02000000000000000000" pitchFamily="2" charset="-122"/>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「室内无吸烟室」的场所比例</c:v>
                </c:pt>
                <c:pt idx="1">
                  <c:v>场所内吸烟发生率</c:v>
                </c:pt>
                <c:pt idx="2">
                  <c:v>拦截人员对《条例》知晓率</c:v>
                </c:pt>
                <c:pt idx="3">
                  <c:v>法定禁烟场所内工作人员过去 7 天在工作场所被动吸烟的比例</c:v>
                </c:pt>
              </c:strCache>
            </c:strRef>
          </c:cat>
          <c:val>
            <c:numRef>
              <c:f>Sheet1!$C$2:$C$5</c:f>
              <c:numCache>
                <c:formatCode>0.0%</c:formatCode>
                <c:ptCount val="4"/>
                <c:pt idx="0">
                  <c:v>0.995</c:v>
                </c:pt>
                <c:pt idx="1">
                  <c:v>0.128</c:v>
                </c:pt>
                <c:pt idx="2">
                  <c:v>0.89900000000000002</c:v>
                </c:pt>
                <c:pt idx="3">
                  <c:v>0.21299999999999999</c:v>
                </c:pt>
              </c:numCache>
            </c:numRef>
          </c:val>
          <c:extLst>
            <c:ext xmlns:c16="http://schemas.microsoft.com/office/drawing/2014/chart" uri="{C3380CC4-5D6E-409C-BE32-E72D297353CC}">
              <c16:uniqueId val="{00000002-6DCD-1945-8197-6B0063934CC9}"/>
            </c:ext>
          </c:extLst>
        </c:ser>
        <c:dLbls>
          <c:showLegendKey val="0"/>
          <c:showVal val="0"/>
          <c:showCatName val="0"/>
          <c:showSerName val="0"/>
          <c:showPercent val="0"/>
          <c:showBubbleSize val="0"/>
        </c:dLbls>
        <c:gapWidth val="70"/>
        <c:axId val="1441301248"/>
        <c:axId val="1284962752"/>
      </c:barChart>
      <c:catAx>
        <c:axId val="144130124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284962752"/>
        <c:crosses val="autoZero"/>
        <c:auto val="1"/>
        <c:lblAlgn val="ctr"/>
        <c:lblOffset val="100"/>
        <c:noMultiLvlLbl val="0"/>
      </c:catAx>
      <c:valAx>
        <c:axId val="1284962752"/>
        <c:scaling>
          <c:orientation val="minMax"/>
          <c:max val="1"/>
          <c:min val="0"/>
        </c:scaling>
        <c:delete val="0"/>
        <c:axPos val="b"/>
        <c:majorGridlines>
          <c:spPr>
            <a:ln w="9525" cap="flat" cmpd="sng" algn="ctr">
              <a:solidFill>
                <a:schemeClr val="tx1">
                  <a:lumMod val="15000"/>
                  <a:lumOff val="85000"/>
                </a:schemeClr>
              </a:solidFill>
              <a:round/>
            </a:ln>
            <a:effectLst/>
          </c:spPr>
        </c:majorGridlines>
        <c:numFmt formatCode="0.0%" sourceLinked="1"/>
        <c:majorTickMark val="none"/>
        <c:minorTickMark val="none"/>
        <c:tickLblPos val="nextTo"/>
        <c:spPr>
          <a:noFill/>
          <a:ln>
            <a:solidFill>
              <a:srgbClr val="69AD3D"/>
            </a:solid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441301248"/>
        <c:crosses val="autoZero"/>
        <c:crossBetween val="between"/>
        <c:majorUnit val="0.2"/>
      </c:valAx>
      <c:spPr>
        <a:noFill/>
        <a:ln>
          <a:noFill/>
        </a:ln>
        <a:effectLst/>
      </c:spPr>
    </c:plotArea>
    <c:legend>
      <c:legendPos val="r"/>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Drive Medium" panose="020B0103030500020004" pitchFamily="34" charset="0"/>
          <a:ea typeface="LANTINGHEI SC DEMIBOLD" panose="02000000000000000000" pitchFamily="2" charset="-122"/>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税利总额（亿元）</c:v>
                </c:pt>
              </c:strCache>
            </c:strRef>
          </c:tx>
          <c:spPr>
            <a:gradFill>
              <a:gsLst>
                <a:gs pos="0">
                  <a:srgbClr val="AE1320">
                    <a:lumMod val="100000"/>
                  </a:srgbClr>
                </a:gs>
                <a:gs pos="74000">
                  <a:schemeClr val="bg1">
                    <a:lumMod val="75000"/>
                  </a:schemeClr>
                </a:gs>
                <a:gs pos="83000">
                  <a:schemeClr val="bg1">
                    <a:lumMod val="95000"/>
                  </a:schemeClr>
                </a:gs>
                <a:gs pos="100000">
                  <a:srgbClr val="AE1320"/>
                </a:gs>
              </a:gsLst>
              <a:lin ang="0" scaled="0"/>
            </a:gradFill>
            <a:ln>
              <a:noFill/>
            </a:ln>
            <a:effectLst>
              <a:outerShdw blurRad="50800" dist="38100" dir="18900000" algn="bl" rotWithShape="0">
                <a:prstClr val="black">
                  <a:alpha val="4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Drive Medium" panose="020B0103030500020004" pitchFamily="34" charset="0"/>
                    <a:ea typeface="LANTINGHEI SC DEMIBOLD" panose="02000000000000000000" pitchFamily="2" charset="-122"/>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c:f>
              <c:numCache>
                <c:formatCode>General</c:formatCode>
                <c:ptCount val="6"/>
                <c:pt idx="0">
                  <c:v>2015</c:v>
                </c:pt>
                <c:pt idx="1">
                  <c:v>2016</c:v>
                </c:pt>
                <c:pt idx="2">
                  <c:v>2017</c:v>
                </c:pt>
                <c:pt idx="3">
                  <c:v>2018</c:v>
                </c:pt>
                <c:pt idx="4">
                  <c:v>2019</c:v>
                </c:pt>
                <c:pt idx="5">
                  <c:v>2020</c:v>
                </c:pt>
              </c:numCache>
            </c:numRef>
          </c:cat>
          <c:val>
            <c:numRef>
              <c:f>Sheet1!$B$2:$B$7</c:f>
              <c:numCache>
                <c:formatCode>0_);[Red]\(0\)</c:formatCode>
                <c:ptCount val="6"/>
                <c:pt idx="0">
                  <c:v>11436</c:v>
                </c:pt>
                <c:pt idx="1">
                  <c:v>10795</c:v>
                </c:pt>
                <c:pt idx="2">
                  <c:v>11145</c:v>
                </c:pt>
                <c:pt idx="3">
                  <c:v>11556</c:v>
                </c:pt>
                <c:pt idx="4">
                  <c:v>12056</c:v>
                </c:pt>
                <c:pt idx="5">
                  <c:v>12803</c:v>
                </c:pt>
              </c:numCache>
            </c:numRef>
          </c:val>
          <c:extLst>
            <c:ext xmlns:c16="http://schemas.microsoft.com/office/drawing/2014/chart" uri="{C3380CC4-5D6E-409C-BE32-E72D297353CC}">
              <c16:uniqueId val="{00000000-096A-0748-A979-5D1F7D524F91}"/>
            </c:ext>
          </c:extLst>
        </c:ser>
        <c:dLbls>
          <c:showLegendKey val="0"/>
          <c:showVal val="0"/>
          <c:showCatName val="0"/>
          <c:showSerName val="0"/>
          <c:showPercent val="0"/>
          <c:showBubbleSize val="0"/>
        </c:dLbls>
        <c:gapWidth val="70"/>
        <c:overlap val="-30"/>
        <c:axId val="1441301248"/>
        <c:axId val="1284962752"/>
      </c:barChart>
      <c:catAx>
        <c:axId val="14413012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284962752"/>
        <c:crosses val="autoZero"/>
        <c:auto val="1"/>
        <c:lblAlgn val="ctr"/>
        <c:lblOffset val="100"/>
        <c:noMultiLvlLbl val="0"/>
      </c:catAx>
      <c:valAx>
        <c:axId val="1284962752"/>
        <c:scaling>
          <c:orientation val="minMax"/>
          <c:min val="0"/>
        </c:scaling>
        <c:delete val="0"/>
        <c:axPos val="l"/>
        <c:majorGridlines>
          <c:spPr>
            <a:ln w="9525" cap="flat" cmpd="sng" algn="ctr">
              <a:solidFill>
                <a:schemeClr val="tx1">
                  <a:lumMod val="15000"/>
                  <a:lumOff val="85000"/>
                </a:schemeClr>
              </a:solidFill>
              <a:round/>
            </a:ln>
            <a:effectLst/>
          </c:spPr>
        </c:majorGridlines>
        <c:numFmt formatCode="0_);[Red]\(0\)" sourceLinked="1"/>
        <c:majorTickMark val="none"/>
        <c:minorTickMark val="none"/>
        <c:tickLblPos val="nextTo"/>
        <c:spPr>
          <a:noFill/>
          <a:ln>
            <a:solidFill>
              <a:srgbClr val="69AD3D"/>
            </a:solid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4413012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Drive Medium" panose="020B0103030500020004" pitchFamily="34" charset="0"/>
          <a:ea typeface="LANTINGHEI SC DEMIBOLD" panose="02000000000000000000" pitchFamily="2" charset="-122"/>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市场规模（亿元）</c:v>
                </c:pt>
              </c:strCache>
            </c:strRef>
          </c:tx>
          <c:spPr>
            <a:gradFill>
              <a:gsLst>
                <a:gs pos="0">
                  <a:srgbClr val="AE1320">
                    <a:lumMod val="100000"/>
                  </a:srgbClr>
                </a:gs>
                <a:gs pos="74000">
                  <a:schemeClr val="bg1">
                    <a:lumMod val="75000"/>
                  </a:schemeClr>
                </a:gs>
                <a:gs pos="83000">
                  <a:schemeClr val="bg1">
                    <a:lumMod val="95000"/>
                  </a:schemeClr>
                </a:gs>
                <a:gs pos="100000">
                  <a:srgbClr val="AE1320"/>
                </a:gs>
              </a:gsLst>
              <a:lin ang="0" scaled="0"/>
            </a:gradFill>
            <a:ln>
              <a:noFill/>
            </a:ln>
            <a:effectLst>
              <a:outerShdw blurRad="50800" dist="38100" dir="18900000" algn="bl" rotWithShape="0">
                <a:prstClr val="black">
                  <a:alpha val="4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Drive Medium" panose="020B0103030500020004" pitchFamily="34" charset="0"/>
                    <a:ea typeface="LANTINGHEI SC DEMIBOLD" panose="02000000000000000000" pitchFamily="2" charset="-122"/>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Sheet1!$A$2:$A$8</c:f>
              <c:numCache>
                <c:formatCode>General</c:formatCode>
                <c:ptCount val="7"/>
                <c:pt idx="0">
                  <c:v>2015</c:v>
                </c:pt>
                <c:pt idx="1">
                  <c:v>2016</c:v>
                </c:pt>
                <c:pt idx="2">
                  <c:v>2017</c:v>
                </c:pt>
                <c:pt idx="3">
                  <c:v>2018</c:v>
                </c:pt>
                <c:pt idx="4">
                  <c:v>2019</c:v>
                </c:pt>
                <c:pt idx="5">
                  <c:v>2020</c:v>
                </c:pt>
                <c:pt idx="6">
                  <c:v>2021</c:v>
                </c:pt>
              </c:numCache>
            </c:numRef>
          </c:cat>
          <c:val>
            <c:numRef>
              <c:f>Sheet1!$B$2:$B$8</c:f>
              <c:numCache>
                <c:formatCode>0.0_);[Red]\(0.0\)</c:formatCode>
                <c:ptCount val="7"/>
                <c:pt idx="0">
                  <c:v>9350.7999999999993</c:v>
                </c:pt>
                <c:pt idx="1">
                  <c:v>8690.1</c:v>
                </c:pt>
                <c:pt idx="2">
                  <c:v>8898.2000000000007</c:v>
                </c:pt>
                <c:pt idx="3">
                  <c:v>9291.2000000000007</c:v>
                </c:pt>
                <c:pt idx="4">
                  <c:v>9948.7000000000007</c:v>
                </c:pt>
                <c:pt idx="5">
                  <c:v>9774.7000000000007</c:v>
                </c:pt>
                <c:pt idx="6">
                  <c:v>9954.2000000000007</c:v>
                </c:pt>
              </c:numCache>
            </c:numRef>
          </c:val>
          <c:extLst>
            <c:ext xmlns:c16="http://schemas.microsoft.com/office/drawing/2014/chart" uri="{C3380CC4-5D6E-409C-BE32-E72D297353CC}">
              <c16:uniqueId val="{00000000-D813-E643-86BA-0213B5BB6FC7}"/>
            </c:ext>
          </c:extLst>
        </c:ser>
        <c:dLbls>
          <c:showLegendKey val="0"/>
          <c:showVal val="0"/>
          <c:showCatName val="0"/>
          <c:showSerName val="0"/>
          <c:showPercent val="0"/>
          <c:showBubbleSize val="0"/>
        </c:dLbls>
        <c:gapWidth val="70"/>
        <c:overlap val="-30"/>
        <c:axId val="1441301248"/>
        <c:axId val="1284962752"/>
      </c:barChart>
      <c:catAx>
        <c:axId val="14413012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284962752"/>
        <c:crosses val="autoZero"/>
        <c:auto val="1"/>
        <c:lblAlgn val="ctr"/>
        <c:lblOffset val="100"/>
        <c:noMultiLvlLbl val="0"/>
      </c:catAx>
      <c:valAx>
        <c:axId val="1284962752"/>
        <c:scaling>
          <c:orientation val="minMax"/>
          <c:min val="0"/>
        </c:scaling>
        <c:delete val="0"/>
        <c:axPos val="l"/>
        <c:majorGridlines>
          <c:spPr>
            <a:ln w="9525" cap="flat" cmpd="sng" algn="ctr">
              <a:solidFill>
                <a:schemeClr val="tx1">
                  <a:lumMod val="15000"/>
                  <a:lumOff val="85000"/>
                </a:schemeClr>
              </a:solidFill>
              <a:round/>
            </a:ln>
            <a:effectLst/>
          </c:spPr>
        </c:majorGridlines>
        <c:numFmt formatCode="0.0_);[Red]\(0.0\)" sourceLinked="1"/>
        <c:majorTickMark val="none"/>
        <c:minorTickMark val="none"/>
        <c:tickLblPos val="nextTo"/>
        <c:spPr>
          <a:noFill/>
          <a:ln>
            <a:solidFill>
              <a:srgbClr val="69AD3D"/>
            </a:solid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4413012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Drive Medium" panose="020B0103030500020004" pitchFamily="34" charset="0"/>
          <a:ea typeface="LANTINGHEI SC DEMIBOLD" panose="02000000000000000000" pitchFamily="2" charset="-122"/>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960" b="0" i="0" u="none" strike="noStrike" kern="1200" spc="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r>
              <a:rPr lang="en-US" altLang="zh-CN" dirty="0"/>
              <a:t>2015</a:t>
            </a:r>
            <a:r>
              <a:rPr lang="zh-CN" altLang="en-US" dirty="0"/>
              <a:t>～</a:t>
            </a:r>
            <a:r>
              <a:rPr lang="en-US" altLang="zh-CN" dirty="0"/>
              <a:t>2021</a:t>
            </a:r>
            <a:r>
              <a:rPr lang="zh-CN" altLang="en-US" baseline="0" dirty="0"/>
              <a:t> 年我国烟草行业规模以上企业销售收入统计及预测</a:t>
            </a:r>
            <a:endParaRPr lang="zh-CN" altLang="en-US" dirty="0"/>
          </a:p>
        </c:rich>
      </c:tx>
      <c:overlay val="0"/>
      <c:spPr>
        <a:noFill/>
        <a:ln>
          <a:noFill/>
        </a:ln>
        <a:effectLst/>
      </c:spPr>
      <c:txPr>
        <a:bodyPr rot="0" spcFirstLastPara="1" vertOverflow="ellipsis" vert="horz" wrap="square" anchor="ctr" anchorCtr="1"/>
        <a:lstStyle/>
        <a:p>
          <a:pPr>
            <a:defRPr sz="960" b="0" i="0" u="none" strike="noStrike" kern="1200" spc="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title>
    <c:autoTitleDeleted val="0"/>
    <c:plotArea>
      <c:layout/>
      <c:barChart>
        <c:barDir val="col"/>
        <c:grouping val="clustered"/>
        <c:varyColors val="0"/>
        <c:ser>
          <c:idx val="0"/>
          <c:order val="0"/>
          <c:tx>
            <c:strRef>
              <c:f>Sheet1!$B$1</c:f>
              <c:strCache>
                <c:ptCount val="1"/>
                <c:pt idx="0">
                  <c:v>市场规模（亿元）</c:v>
                </c:pt>
              </c:strCache>
            </c:strRef>
          </c:tx>
          <c:spPr>
            <a:gradFill>
              <a:gsLst>
                <a:gs pos="0">
                  <a:srgbClr val="AE1320">
                    <a:lumMod val="100000"/>
                  </a:srgbClr>
                </a:gs>
                <a:gs pos="74000">
                  <a:schemeClr val="bg1">
                    <a:lumMod val="75000"/>
                  </a:schemeClr>
                </a:gs>
                <a:gs pos="83000">
                  <a:schemeClr val="bg1">
                    <a:lumMod val="95000"/>
                  </a:schemeClr>
                </a:gs>
                <a:gs pos="100000">
                  <a:srgbClr val="AE1320"/>
                </a:gs>
              </a:gsLst>
              <a:lin ang="0" scaled="0"/>
            </a:gradFill>
            <a:ln>
              <a:noFill/>
            </a:ln>
            <a:effectLst>
              <a:outerShdw blurRad="50800" dist="38100" dir="18900000" algn="bl" rotWithShape="0">
                <a:prstClr val="black">
                  <a:alpha val="4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Drive Medium" panose="020B0103030500020004" pitchFamily="34" charset="0"/>
                    <a:ea typeface="LANTINGHEI SC DEMIBOLD" panose="02000000000000000000" pitchFamily="2" charset="-122"/>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Sheet1!$A$2:$A$8</c:f>
              <c:numCache>
                <c:formatCode>General</c:formatCode>
                <c:ptCount val="7"/>
                <c:pt idx="0">
                  <c:v>2015</c:v>
                </c:pt>
                <c:pt idx="1">
                  <c:v>2016</c:v>
                </c:pt>
                <c:pt idx="2">
                  <c:v>2017</c:v>
                </c:pt>
                <c:pt idx="3">
                  <c:v>2018</c:v>
                </c:pt>
                <c:pt idx="4">
                  <c:v>2019</c:v>
                </c:pt>
                <c:pt idx="5">
                  <c:v>2020</c:v>
                </c:pt>
                <c:pt idx="6">
                  <c:v>2021</c:v>
                </c:pt>
              </c:numCache>
            </c:numRef>
          </c:cat>
          <c:val>
            <c:numRef>
              <c:f>Sheet1!$B$2:$B$8</c:f>
              <c:numCache>
                <c:formatCode>0.0_);[Red]\(0.0\)</c:formatCode>
                <c:ptCount val="7"/>
                <c:pt idx="0">
                  <c:v>9350.7999999999993</c:v>
                </c:pt>
                <c:pt idx="1">
                  <c:v>8692.1</c:v>
                </c:pt>
                <c:pt idx="2">
                  <c:v>8898.2000000000007</c:v>
                </c:pt>
                <c:pt idx="3">
                  <c:v>9291.2000000000007</c:v>
                </c:pt>
                <c:pt idx="4">
                  <c:v>9948.7000000000007</c:v>
                </c:pt>
                <c:pt idx="5">
                  <c:v>9774.7000000000007</c:v>
                </c:pt>
                <c:pt idx="6">
                  <c:v>9954.2000000000007</c:v>
                </c:pt>
              </c:numCache>
            </c:numRef>
          </c:val>
          <c:extLst>
            <c:ext xmlns:c16="http://schemas.microsoft.com/office/drawing/2014/chart" uri="{C3380CC4-5D6E-409C-BE32-E72D297353CC}">
              <c16:uniqueId val="{00000000-D7D8-B645-ABA2-A8314D87DC73}"/>
            </c:ext>
          </c:extLst>
        </c:ser>
        <c:dLbls>
          <c:showLegendKey val="0"/>
          <c:showVal val="0"/>
          <c:showCatName val="0"/>
          <c:showSerName val="0"/>
          <c:showPercent val="0"/>
          <c:showBubbleSize val="0"/>
        </c:dLbls>
        <c:gapWidth val="70"/>
        <c:overlap val="-30"/>
        <c:axId val="1441301248"/>
        <c:axId val="1284962752"/>
      </c:barChart>
      <c:catAx>
        <c:axId val="14413012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284962752"/>
        <c:crosses val="autoZero"/>
        <c:auto val="1"/>
        <c:lblAlgn val="ctr"/>
        <c:lblOffset val="100"/>
        <c:noMultiLvlLbl val="0"/>
      </c:catAx>
      <c:valAx>
        <c:axId val="1284962752"/>
        <c:scaling>
          <c:orientation val="minMax"/>
          <c:min val="0"/>
        </c:scaling>
        <c:delete val="0"/>
        <c:axPos val="l"/>
        <c:majorGridlines>
          <c:spPr>
            <a:ln w="9525" cap="flat" cmpd="sng" algn="ctr">
              <a:solidFill>
                <a:schemeClr val="tx1">
                  <a:lumMod val="15000"/>
                  <a:lumOff val="85000"/>
                </a:schemeClr>
              </a:solidFill>
              <a:round/>
            </a:ln>
            <a:effectLst/>
          </c:spPr>
        </c:majorGridlines>
        <c:numFmt formatCode="0.0_);[Red]\(0.0\)" sourceLinked="1"/>
        <c:majorTickMark val="none"/>
        <c:minorTickMark val="none"/>
        <c:tickLblPos val="nextTo"/>
        <c:spPr>
          <a:noFill/>
          <a:ln>
            <a:solidFill>
              <a:srgbClr val="69AD3D"/>
            </a:solidFill>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crossAx val="14413012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Drive Medium" panose="020B0103030500020004" pitchFamily="34" charset="0"/>
              <a:ea typeface="LANTINGHEI SC DEMIBOLD" panose="02000000000000000000" pitchFamily="2" charset="-122"/>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Drive Medium" panose="020B0103030500020004" pitchFamily="34" charset="0"/>
          <a:ea typeface="LANTINGHEI SC DEMIBOLD" panose="02000000000000000000" pitchFamily="2" charset="-122"/>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0E1F4BD-3827-1541-A210-A6BBD2BCA97F}" type="doc">
      <dgm:prSet loTypeId="urn:microsoft.com/office/officeart/2005/8/layout/default" loCatId="" qsTypeId="urn:microsoft.com/office/officeart/2005/8/quickstyle/simple1" qsCatId="simple" csTypeId="urn:microsoft.com/office/officeart/2005/8/colors/accent3_1" csCatId="accent3" phldr="1"/>
      <dgm:spPr/>
      <dgm:t>
        <a:bodyPr/>
        <a:lstStyle/>
        <a:p>
          <a:endParaRPr lang="zh-CN" altLang="en-US"/>
        </a:p>
      </dgm:t>
    </dgm:pt>
    <dgm:pt modelId="{18F8E470-9637-E04F-ACE7-1201FB8E9FEE}">
      <dgm:prSet phldrT="[文本]"/>
      <dgm:spPr/>
      <dgm:t>
        <a:bodyPr/>
        <a:lstStyle/>
        <a:p>
          <a:r>
            <a:rPr lang="zh-CN" altLang="en-US" dirty="0">
              <a:latin typeface="Drive Medium" panose="020B0103030500020004" pitchFamily="34" charset="0"/>
              <a:ea typeface="LANTINGHEI SC DEMIBOLD" panose="02000000000000000000" pitchFamily="2" charset="-122"/>
            </a:rPr>
            <a:t>项目协调，包括次国家级活动的支持</a:t>
          </a:r>
        </a:p>
      </dgm:t>
    </dgm:pt>
    <dgm:pt modelId="{79A8C60C-DCD2-D64C-99FB-C6FC119BF3A1}" type="parTrans" cxnId="{C698B74B-A02E-DC47-9D67-55E81DA77D4E}">
      <dgm:prSet/>
      <dgm:spPr/>
      <dgm:t>
        <a:bodyPr/>
        <a:lstStyle/>
        <a:p>
          <a:endParaRPr lang="zh-CN" altLang="en-US">
            <a:latin typeface="Drive Medium" panose="020B0103030500020004" pitchFamily="34" charset="0"/>
            <a:ea typeface="LANTINGHEI SC DEMIBOLD" panose="02000000000000000000" pitchFamily="2" charset="-122"/>
          </a:endParaRPr>
        </a:p>
      </dgm:t>
    </dgm:pt>
    <dgm:pt modelId="{F0CE0F8F-95FE-3F40-A058-24B355A3C2C3}" type="sibTrans" cxnId="{C698B74B-A02E-DC47-9D67-55E81DA77D4E}">
      <dgm:prSet/>
      <dgm:spPr/>
      <dgm:t>
        <a:bodyPr/>
        <a:lstStyle/>
        <a:p>
          <a:endParaRPr lang="zh-CN" altLang="en-US">
            <a:latin typeface="Drive Medium" panose="020B0103030500020004" pitchFamily="34" charset="0"/>
            <a:ea typeface="LANTINGHEI SC DEMIBOLD" panose="02000000000000000000" pitchFamily="2" charset="-122"/>
          </a:endParaRPr>
        </a:p>
      </dgm:t>
    </dgm:pt>
    <dgm:pt modelId="{F8AD943E-5C8A-9640-9D5D-D28F950B738A}">
      <dgm:prSet phldrT="[文本]"/>
      <dgm:spPr/>
      <dgm:t>
        <a:bodyPr/>
        <a:lstStyle/>
        <a:p>
          <a:r>
            <a:rPr lang="zh-CN" altLang="en-US" dirty="0">
              <a:latin typeface="Drive Medium" panose="020B0103030500020004" pitchFamily="34" charset="0"/>
              <a:ea typeface="LANTINGHEI SC DEMIBOLD" panose="02000000000000000000" pitchFamily="2" charset="-122"/>
            </a:rPr>
            <a:t>流行病学及监测</a:t>
          </a:r>
        </a:p>
      </dgm:t>
    </dgm:pt>
    <dgm:pt modelId="{3F0E2061-C0F7-184F-A81D-E603F0F67FB5}" type="parTrans" cxnId="{BE24C9C7-CB81-FD42-9B16-13723C34C402}">
      <dgm:prSet/>
      <dgm:spPr/>
      <dgm:t>
        <a:bodyPr/>
        <a:lstStyle/>
        <a:p>
          <a:endParaRPr lang="zh-CN" altLang="en-US">
            <a:latin typeface="Drive Medium" panose="020B0103030500020004" pitchFamily="34" charset="0"/>
            <a:ea typeface="LANTINGHEI SC DEMIBOLD" panose="02000000000000000000" pitchFamily="2" charset="-122"/>
          </a:endParaRPr>
        </a:p>
      </dgm:t>
    </dgm:pt>
    <dgm:pt modelId="{008D7A9D-67BC-1E4A-8766-54C665424E88}" type="sibTrans" cxnId="{BE24C9C7-CB81-FD42-9B16-13723C34C402}">
      <dgm:prSet/>
      <dgm:spPr/>
      <dgm:t>
        <a:bodyPr/>
        <a:lstStyle/>
        <a:p>
          <a:endParaRPr lang="zh-CN" altLang="en-US">
            <a:latin typeface="Drive Medium" panose="020B0103030500020004" pitchFamily="34" charset="0"/>
            <a:ea typeface="LANTINGHEI SC DEMIBOLD" panose="02000000000000000000" pitchFamily="2" charset="-122"/>
          </a:endParaRPr>
        </a:p>
      </dgm:t>
    </dgm:pt>
    <dgm:pt modelId="{9554CA77-38B5-D24E-8450-9551A95C1CAB}">
      <dgm:prSet phldrT="[文本]"/>
      <dgm:spPr/>
      <dgm:t>
        <a:bodyPr/>
        <a:lstStyle/>
        <a:p>
          <a:r>
            <a:rPr lang="zh-CN" altLang="en-US" dirty="0">
              <a:latin typeface="Drive Medium" panose="020B0103030500020004" pitchFamily="34" charset="0"/>
              <a:ea typeface="LANTINGHEI SC DEMIBOLD" panose="02000000000000000000" pitchFamily="2" charset="-122"/>
            </a:rPr>
            <a:t>经济学与税收</a:t>
          </a:r>
        </a:p>
      </dgm:t>
    </dgm:pt>
    <dgm:pt modelId="{6A5E41F3-E9E9-C248-AE2F-FB2E7FA3A149}" type="parTrans" cxnId="{93F0E730-035E-3B4B-9336-CB4475C48BFD}">
      <dgm:prSet/>
      <dgm:spPr/>
      <dgm:t>
        <a:bodyPr/>
        <a:lstStyle/>
        <a:p>
          <a:endParaRPr lang="zh-CN" altLang="en-US">
            <a:latin typeface="Drive Medium" panose="020B0103030500020004" pitchFamily="34" charset="0"/>
            <a:ea typeface="LANTINGHEI SC DEMIBOLD" panose="02000000000000000000" pitchFamily="2" charset="-122"/>
          </a:endParaRPr>
        </a:p>
      </dgm:t>
    </dgm:pt>
    <dgm:pt modelId="{79FF8F7E-DAA1-C847-BB06-B7F7F1827165}" type="sibTrans" cxnId="{93F0E730-035E-3B4B-9336-CB4475C48BFD}">
      <dgm:prSet/>
      <dgm:spPr/>
      <dgm:t>
        <a:bodyPr/>
        <a:lstStyle/>
        <a:p>
          <a:endParaRPr lang="zh-CN" altLang="en-US">
            <a:latin typeface="Drive Medium" panose="020B0103030500020004" pitchFamily="34" charset="0"/>
            <a:ea typeface="LANTINGHEI SC DEMIBOLD" panose="02000000000000000000" pitchFamily="2" charset="-122"/>
          </a:endParaRPr>
        </a:p>
      </dgm:t>
    </dgm:pt>
    <dgm:pt modelId="{BD7568DC-BFD2-5043-9719-DABCE82B8A0A}">
      <dgm:prSet phldrT="[文本]"/>
      <dgm:spPr/>
      <dgm:t>
        <a:bodyPr/>
        <a:lstStyle/>
        <a:p>
          <a:r>
            <a:rPr lang="zh-CN" altLang="en-US" dirty="0">
              <a:latin typeface="Drive Medium" panose="020B0103030500020004" pitchFamily="34" charset="0"/>
              <a:ea typeface="LANTINGHEI SC DEMIBOLD" panose="02000000000000000000" pitchFamily="2" charset="-122"/>
            </a:rPr>
            <a:t>公众教育、媒体与包装警示</a:t>
          </a:r>
        </a:p>
      </dgm:t>
    </dgm:pt>
    <dgm:pt modelId="{EFC698F6-8582-BA43-BBB8-DEEC085D66D7}" type="parTrans" cxnId="{07C34DAF-9CC8-B247-90D9-790D34BF4103}">
      <dgm:prSet/>
      <dgm:spPr/>
      <dgm:t>
        <a:bodyPr/>
        <a:lstStyle/>
        <a:p>
          <a:endParaRPr lang="zh-CN" altLang="en-US">
            <a:latin typeface="Drive Medium" panose="020B0103030500020004" pitchFamily="34" charset="0"/>
            <a:ea typeface="LANTINGHEI SC DEMIBOLD" panose="02000000000000000000" pitchFamily="2" charset="-122"/>
          </a:endParaRPr>
        </a:p>
      </dgm:t>
    </dgm:pt>
    <dgm:pt modelId="{C31CFC9B-A4F3-4845-9595-6515EFAEB4C4}" type="sibTrans" cxnId="{07C34DAF-9CC8-B247-90D9-790D34BF4103}">
      <dgm:prSet/>
      <dgm:spPr/>
      <dgm:t>
        <a:bodyPr/>
        <a:lstStyle/>
        <a:p>
          <a:endParaRPr lang="zh-CN" altLang="en-US">
            <a:latin typeface="Drive Medium" panose="020B0103030500020004" pitchFamily="34" charset="0"/>
            <a:ea typeface="LANTINGHEI SC DEMIBOLD" panose="02000000000000000000" pitchFamily="2" charset="-122"/>
          </a:endParaRPr>
        </a:p>
      </dgm:t>
    </dgm:pt>
    <dgm:pt modelId="{499E23C3-3A16-7243-804D-FEFAE526C5C0}">
      <dgm:prSet phldrT="[文本]"/>
      <dgm:spPr/>
      <dgm:t>
        <a:bodyPr/>
        <a:lstStyle/>
        <a:p>
          <a:r>
            <a:rPr lang="zh-CN" altLang="en-US" dirty="0">
              <a:latin typeface="Drive Medium" panose="020B0103030500020004" pitchFamily="34" charset="0"/>
              <a:ea typeface="LANTINGHEI SC DEMIBOLD" panose="02000000000000000000" pitchFamily="2" charset="-122"/>
            </a:rPr>
            <a:t>法律事务，包括支持全面无烟环境，以及广告、促销与赞助禁令的立法与实施机制</a:t>
          </a:r>
        </a:p>
      </dgm:t>
    </dgm:pt>
    <dgm:pt modelId="{6981D22D-4643-AA41-903E-A59069C2CB6C}" type="parTrans" cxnId="{5F1455FE-9EF1-DA41-B452-A4A05886EA06}">
      <dgm:prSet/>
      <dgm:spPr/>
      <dgm:t>
        <a:bodyPr/>
        <a:lstStyle/>
        <a:p>
          <a:endParaRPr lang="zh-CN" altLang="en-US">
            <a:latin typeface="Drive Medium" panose="020B0103030500020004" pitchFamily="34" charset="0"/>
            <a:ea typeface="LANTINGHEI SC DEMIBOLD" panose="02000000000000000000" pitchFamily="2" charset="-122"/>
          </a:endParaRPr>
        </a:p>
      </dgm:t>
    </dgm:pt>
    <dgm:pt modelId="{3F40C9CD-0FF2-AA45-9B97-6F3406D92F62}" type="sibTrans" cxnId="{5F1455FE-9EF1-DA41-B452-A4A05886EA06}">
      <dgm:prSet/>
      <dgm:spPr/>
      <dgm:t>
        <a:bodyPr/>
        <a:lstStyle/>
        <a:p>
          <a:endParaRPr lang="zh-CN" altLang="en-US">
            <a:latin typeface="Drive Medium" panose="020B0103030500020004" pitchFamily="34" charset="0"/>
            <a:ea typeface="LANTINGHEI SC DEMIBOLD" panose="02000000000000000000" pitchFamily="2" charset="-122"/>
          </a:endParaRPr>
        </a:p>
      </dgm:t>
    </dgm:pt>
    <dgm:pt modelId="{F37B744B-42DF-1A48-A5F0-2B93898A174F}" type="pres">
      <dgm:prSet presAssocID="{90E1F4BD-3827-1541-A210-A6BBD2BCA97F}" presName="diagram" presStyleCnt="0">
        <dgm:presLayoutVars>
          <dgm:dir/>
          <dgm:resizeHandles val="exact"/>
        </dgm:presLayoutVars>
      </dgm:prSet>
      <dgm:spPr/>
    </dgm:pt>
    <dgm:pt modelId="{D32C2546-134E-DC47-88A1-4C2CF4152DB7}" type="pres">
      <dgm:prSet presAssocID="{18F8E470-9637-E04F-ACE7-1201FB8E9FEE}" presName="node" presStyleLbl="node1" presStyleIdx="0" presStyleCnt="5">
        <dgm:presLayoutVars>
          <dgm:bulletEnabled val="1"/>
        </dgm:presLayoutVars>
      </dgm:prSet>
      <dgm:spPr/>
    </dgm:pt>
    <dgm:pt modelId="{A18E4D58-1B33-5C44-883C-1C0BB1765E74}" type="pres">
      <dgm:prSet presAssocID="{F0CE0F8F-95FE-3F40-A058-24B355A3C2C3}" presName="sibTrans" presStyleCnt="0"/>
      <dgm:spPr/>
    </dgm:pt>
    <dgm:pt modelId="{9E9CC565-65CA-2F48-814C-CA1C5F90D907}" type="pres">
      <dgm:prSet presAssocID="{F8AD943E-5C8A-9640-9D5D-D28F950B738A}" presName="node" presStyleLbl="node1" presStyleIdx="1" presStyleCnt="5">
        <dgm:presLayoutVars>
          <dgm:bulletEnabled val="1"/>
        </dgm:presLayoutVars>
      </dgm:prSet>
      <dgm:spPr/>
    </dgm:pt>
    <dgm:pt modelId="{724D1D76-7B69-274F-A4F9-E08AB35E167E}" type="pres">
      <dgm:prSet presAssocID="{008D7A9D-67BC-1E4A-8766-54C665424E88}" presName="sibTrans" presStyleCnt="0"/>
      <dgm:spPr/>
    </dgm:pt>
    <dgm:pt modelId="{DD60CC1C-1ED7-E24C-880E-CC7F656C590D}" type="pres">
      <dgm:prSet presAssocID="{9554CA77-38B5-D24E-8450-9551A95C1CAB}" presName="node" presStyleLbl="node1" presStyleIdx="2" presStyleCnt="5">
        <dgm:presLayoutVars>
          <dgm:bulletEnabled val="1"/>
        </dgm:presLayoutVars>
      </dgm:prSet>
      <dgm:spPr/>
    </dgm:pt>
    <dgm:pt modelId="{574D78A2-22C2-F248-8437-9DA129BBDCC8}" type="pres">
      <dgm:prSet presAssocID="{79FF8F7E-DAA1-C847-BB06-B7F7F1827165}" presName="sibTrans" presStyleCnt="0"/>
      <dgm:spPr/>
    </dgm:pt>
    <dgm:pt modelId="{3105AC99-95A6-0E4A-A280-B5E6755BE51E}" type="pres">
      <dgm:prSet presAssocID="{BD7568DC-BFD2-5043-9719-DABCE82B8A0A}" presName="node" presStyleLbl="node1" presStyleIdx="3" presStyleCnt="5">
        <dgm:presLayoutVars>
          <dgm:bulletEnabled val="1"/>
        </dgm:presLayoutVars>
      </dgm:prSet>
      <dgm:spPr/>
    </dgm:pt>
    <dgm:pt modelId="{8D34EC67-26BF-CA47-964A-EA4CBED1947A}" type="pres">
      <dgm:prSet presAssocID="{C31CFC9B-A4F3-4845-9595-6515EFAEB4C4}" presName="sibTrans" presStyleCnt="0"/>
      <dgm:spPr/>
    </dgm:pt>
    <dgm:pt modelId="{7B697A07-7449-5C41-94F1-0C62435E1980}" type="pres">
      <dgm:prSet presAssocID="{499E23C3-3A16-7243-804D-FEFAE526C5C0}" presName="node" presStyleLbl="node1" presStyleIdx="4" presStyleCnt="5">
        <dgm:presLayoutVars>
          <dgm:bulletEnabled val="1"/>
        </dgm:presLayoutVars>
      </dgm:prSet>
      <dgm:spPr/>
    </dgm:pt>
  </dgm:ptLst>
  <dgm:cxnLst>
    <dgm:cxn modelId="{4AEA2E0D-32C2-9F43-9DDB-C97D3EB988B0}" type="presOf" srcId="{499E23C3-3A16-7243-804D-FEFAE526C5C0}" destId="{7B697A07-7449-5C41-94F1-0C62435E1980}" srcOrd="0" destOrd="0" presId="urn:microsoft.com/office/officeart/2005/8/layout/default"/>
    <dgm:cxn modelId="{93F0E730-035E-3B4B-9336-CB4475C48BFD}" srcId="{90E1F4BD-3827-1541-A210-A6BBD2BCA97F}" destId="{9554CA77-38B5-D24E-8450-9551A95C1CAB}" srcOrd="2" destOrd="0" parTransId="{6A5E41F3-E9E9-C248-AE2F-FB2E7FA3A149}" sibTransId="{79FF8F7E-DAA1-C847-BB06-B7F7F1827165}"/>
    <dgm:cxn modelId="{A86FDB36-6A79-6F46-B0F2-28C334CF1033}" type="presOf" srcId="{90E1F4BD-3827-1541-A210-A6BBD2BCA97F}" destId="{F37B744B-42DF-1A48-A5F0-2B93898A174F}" srcOrd="0" destOrd="0" presId="urn:microsoft.com/office/officeart/2005/8/layout/default"/>
    <dgm:cxn modelId="{700D7A3D-61BD-3647-A1F1-233DBDD19A86}" type="presOf" srcId="{18F8E470-9637-E04F-ACE7-1201FB8E9FEE}" destId="{D32C2546-134E-DC47-88A1-4C2CF4152DB7}" srcOrd="0" destOrd="0" presId="urn:microsoft.com/office/officeart/2005/8/layout/default"/>
    <dgm:cxn modelId="{C698B74B-A02E-DC47-9D67-55E81DA77D4E}" srcId="{90E1F4BD-3827-1541-A210-A6BBD2BCA97F}" destId="{18F8E470-9637-E04F-ACE7-1201FB8E9FEE}" srcOrd="0" destOrd="0" parTransId="{79A8C60C-DCD2-D64C-99FB-C6FC119BF3A1}" sibTransId="{F0CE0F8F-95FE-3F40-A058-24B355A3C2C3}"/>
    <dgm:cxn modelId="{308C7852-4B39-EC47-AF58-CC93F395AD92}" type="presOf" srcId="{F8AD943E-5C8A-9640-9D5D-D28F950B738A}" destId="{9E9CC565-65CA-2F48-814C-CA1C5F90D907}" srcOrd="0" destOrd="0" presId="urn:microsoft.com/office/officeart/2005/8/layout/default"/>
    <dgm:cxn modelId="{53FA0080-AC35-DA4C-A5F7-AD720CA2B18F}" type="presOf" srcId="{9554CA77-38B5-D24E-8450-9551A95C1CAB}" destId="{DD60CC1C-1ED7-E24C-880E-CC7F656C590D}" srcOrd="0" destOrd="0" presId="urn:microsoft.com/office/officeart/2005/8/layout/default"/>
    <dgm:cxn modelId="{343F2987-69C6-0140-B500-A5A6060469B4}" type="presOf" srcId="{BD7568DC-BFD2-5043-9719-DABCE82B8A0A}" destId="{3105AC99-95A6-0E4A-A280-B5E6755BE51E}" srcOrd="0" destOrd="0" presId="urn:microsoft.com/office/officeart/2005/8/layout/default"/>
    <dgm:cxn modelId="{07C34DAF-9CC8-B247-90D9-790D34BF4103}" srcId="{90E1F4BD-3827-1541-A210-A6BBD2BCA97F}" destId="{BD7568DC-BFD2-5043-9719-DABCE82B8A0A}" srcOrd="3" destOrd="0" parTransId="{EFC698F6-8582-BA43-BBB8-DEEC085D66D7}" sibTransId="{C31CFC9B-A4F3-4845-9595-6515EFAEB4C4}"/>
    <dgm:cxn modelId="{BE24C9C7-CB81-FD42-9B16-13723C34C402}" srcId="{90E1F4BD-3827-1541-A210-A6BBD2BCA97F}" destId="{F8AD943E-5C8A-9640-9D5D-D28F950B738A}" srcOrd="1" destOrd="0" parTransId="{3F0E2061-C0F7-184F-A81D-E603F0F67FB5}" sibTransId="{008D7A9D-67BC-1E4A-8766-54C665424E88}"/>
    <dgm:cxn modelId="{5F1455FE-9EF1-DA41-B452-A4A05886EA06}" srcId="{90E1F4BD-3827-1541-A210-A6BBD2BCA97F}" destId="{499E23C3-3A16-7243-804D-FEFAE526C5C0}" srcOrd="4" destOrd="0" parTransId="{6981D22D-4643-AA41-903E-A59069C2CB6C}" sibTransId="{3F40C9CD-0FF2-AA45-9B97-6F3406D92F62}"/>
    <dgm:cxn modelId="{0B57C677-D1CB-E144-96DA-C2DA98482AE0}" type="presParOf" srcId="{F37B744B-42DF-1A48-A5F0-2B93898A174F}" destId="{D32C2546-134E-DC47-88A1-4C2CF4152DB7}" srcOrd="0" destOrd="0" presId="urn:microsoft.com/office/officeart/2005/8/layout/default"/>
    <dgm:cxn modelId="{FF591DAD-80D4-6249-B821-417367866142}" type="presParOf" srcId="{F37B744B-42DF-1A48-A5F0-2B93898A174F}" destId="{A18E4D58-1B33-5C44-883C-1C0BB1765E74}" srcOrd="1" destOrd="0" presId="urn:microsoft.com/office/officeart/2005/8/layout/default"/>
    <dgm:cxn modelId="{4D20DE55-A435-8348-ABD1-04488CBE47CB}" type="presParOf" srcId="{F37B744B-42DF-1A48-A5F0-2B93898A174F}" destId="{9E9CC565-65CA-2F48-814C-CA1C5F90D907}" srcOrd="2" destOrd="0" presId="urn:microsoft.com/office/officeart/2005/8/layout/default"/>
    <dgm:cxn modelId="{F54BBC15-683C-7A44-9FFC-AE4DD2E1E361}" type="presParOf" srcId="{F37B744B-42DF-1A48-A5F0-2B93898A174F}" destId="{724D1D76-7B69-274F-A4F9-E08AB35E167E}" srcOrd="3" destOrd="0" presId="urn:microsoft.com/office/officeart/2005/8/layout/default"/>
    <dgm:cxn modelId="{7F4865A0-43CB-9847-936A-3F2AC5644C90}" type="presParOf" srcId="{F37B744B-42DF-1A48-A5F0-2B93898A174F}" destId="{DD60CC1C-1ED7-E24C-880E-CC7F656C590D}" srcOrd="4" destOrd="0" presId="urn:microsoft.com/office/officeart/2005/8/layout/default"/>
    <dgm:cxn modelId="{4058F58D-95DA-0B4E-8791-75D1AAC18176}" type="presParOf" srcId="{F37B744B-42DF-1A48-A5F0-2B93898A174F}" destId="{574D78A2-22C2-F248-8437-9DA129BBDCC8}" srcOrd="5" destOrd="0" presId="urn:microsoft.com/office/officeart/2005/8/layout/default"/>
    <dgm:cxn modelId="{BC5D228A-A09D-B446-B255-A858F5333488}" type="presParOf" srcId="{F37B744B-42DF-1A48-A5F0-2B93898A174F}" destId="{3105AC99-95A6-0E4A-A280-B5E6755BE51E}" srcOrd="6" destOrd="0" presId="urn:microsoft.com/office/officeart/2005/8/layout/default"/>
    <dgm:cxn modelId="{90D56318-93FD-004B-AFAE-A44C115D72C8}" type="presParOf" srcId="{F37B744B-42DF-1A48-A5F0-2B93898A174F}" destId="{8D34EC67-26BF-CA47-964A-EA4CBED1947A}" srcOrd="7" destOrd="0" presId="urn:microsoft.com/office/officeart/2005/8/layout/default"/>
    <dgm:cxn modelId="{A581A1D0-DD15-854B-AEA4-0F3E9CBE549B}" type="presParOf" srcId="{F37B744B-42DF-1A48-A5F0-2B93898A174F}" destId="{7B697A07-7449-5C41-94F1-0C62435E1980}"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2C2546-134E-DC47-88A1-4C2CF4152DB7}">
      <dsp:nvSpPr>
        <dsp:cNvPr id="0" name=""/>
        <dsp:cNvSpPr/>
      </dsp:nvSpPr>
      <dsp:spPr>
        <a:xfrm>
          <a:off x="221813" y="2798"/>
          <a:ext cx="3147491" cy="1888494"/>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Drive Medium" panose="020B0103030500020004" pitchFamily="34" charset="0"/>
              <a:ea typeface="LANTINGHEI SC DEMIBOLD" panose="02000000000000000000" pitchFamily="2" charset="-122"/>
            </a:rPr>
            <a:t>项目协调，包括次国家级活动的支持</a:t>
          </a:r>
        </a:p>
      </dsp:txBody>
      <dsp:txXfrm>
        <a:off x="221813" y="2798"/>
        <a:ext cx="3147491" cy="1888494"/>
      </dsp:txXfrm>
    </dsp:sp>
    <dsp:sp modelId="{9E9CC565-65CA-2F48-814C-CA1C5F90D907}">
      <dsp:nvSpPr>
        <dsp:cNvPr id="0" name=""/>
        <dsp:cNvSpPr/>
      </dsp:nvSpPr>
      <dsp:spPr>
        <a:xfrm>
          <a:off x="3684054" y="2798"/>
          <a:ext cx="3147491" cy="1888494"/>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Drive Medium" panose="020B0103030500020004" pitchFamily="34" charset="0"/>
              <a:ea typeface="LANTINGHEI SC DEMIBOLD" panose="02000000000000000000" pitchFamily="2" charset="-122"/>
            </a:rPr>
            <a:t>流行病学及监测</a:t>
          </a:r>
        </a:p>
      </dsp:txBody>
      <dsp:txXfrm>
        <a:off x="3684054" y="2798"/>
        <a:ext cx="3147491" cy="1888494"/>
      </dsp:txXfrm>
    </dsp:sp>
    <dsp:sp modelId="{DD60CC1C-1ED7-E24C-880E-CC7F656C590D}">
      <dsp:nvSpPr>
        <dsp:cNvPr id="0" name=""/>
        <dsp:cNvSpPr/>
      </dsp:nvSpPr>
      <dsp:spPr>
        <a:xfrm>
          <a:off x="7146294" y="2798"/>
          <a:ext cx="3147491" cy="1888494"/>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Drive Medium" panose="020B0103030500020004" pitchFamily="34" charset="0"/>
              <a:ea typeface="LANTINGHEI SC DEMIBOLD" panose="02000000000000000000" pitchFamily="2" charset="-122"/>
            </a:rPr>
            <a:t>经济学与税收</a:t>
          </a:r>
        </a:p>
      </dsp:txBody>
      <dsp:txXfrm>
        <a:off x="7146294" y="2798"/>
        <a:ext cx="3147491" cy="1888494"/>
      </dsp:txXfrm>
    </dsp:sp>
    <dsp:sp modelId="{3105AC99-95A6-0E4A-A280-B5E6755BE51E}">
      <dsp:nvSpPr>
        <dsp:cNvPr id="0" name=""/>
        <dsp:cNvSpPr/>
      </dsp:nvSpPr>
      <dsp:spPr>
        <a:xfrm>
          <a:off x="1952933" y="2206043"/>
          <a:ext cx="3147491" cy="1888494"/>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Drive Medium" panose="020B0103030500020004" pitchFamily="34" charset="0"/>
              <a:ea typeface="LANTINGHEI SC DEMIBOLD" panose="02000000000000000000" pitchFamily="2" charset="-122"/>
            </a:rPr>
            <a:t>公众教育、媒体与包装警示</a:t>
          </a:r>
        </a:p>
      </dsp:txBody>
      <dsp:txXfrm>
        <a:off x="1952933" y="2206043"/>
        <a:ext cx="3147491" cy="1888494"/>
      </dsp:txXfrm>
    </dsp:sp>
    <dsp:sp modelId="{7B697A07-7449-5C41-94F1-0C62435E1980}">
      <dsp:nvSpPr>
        <dsp:cNvPr id="0" name=""/>
        <dsp:cNvSpPr/>
      </dsp:nvSpPr>
      <dsp:spPr>
        <a:xfrm>
          <a:off x="5415174" y="2206043"/>
          <a:ext cx="3147491" cy="1888494"/>
        </a:xfrm>
        <a:prstGeom prst="rect">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latin typeface="Drive Medium" panose="020B0103030500020004" pitchFamily="34" charset="0"/>
              <a:ea typeface="LANTINGHEI SC DEMIBOLD" panose="02000000000000000000" pitchFamily="2" charset="-122"/>
            </a:rPr>
            <a:t>法律事务，包括支持全面无烟环境，以及广告、促销与赞助禁令的立法与实施机制</a:t>
          </a:r>
        </a:p>
      </dsp:txBody>
      <dsp:txXfrm>
        <a:off x="5415174" y="2206043"/>
        <a:ext cx="3147491" cy="188849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CAE441-DC64-6348-A6E6-12086CB433FD}" type="datetimeFigureOut">
              <a:rPr kumimoji="1" lang="zh-CN" altLang="en-US" smtClean="0"/>
              <a:t>2021/3/21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4A4FCD-1B0A-4A48-8081-4977E2813DA8}" type="slidenum">
              <a:rPr kumimoji="1" lang="zh-CN" altLang="en-US" smtClean="0"/>
              <a:t>‹#›</a:t>
            </a:fld>
            <a:endParaRPr kumimoji="1" lang="zh-CN" altLang="en-US"/>
          </a:p>
        </p:txBody>
      </p:sp>
    </p:spTree>
    <p:extLst>
      <p:ext uri="{BB962C8B-B14F-4D97-AF65-F5344CB8AC3E}">
        <p14:creationId xmlns:p14="http://schemas.microsoft.com/office/powerpoint/2010/main" val="379108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1</a:t>
            </a:fld>
            <a:endParaRPr kumimoji="1" lang="zh-CN" altLang="en-US"/>
          </a:p>
        </p:txBody>
      </p:sp>
    </p:spTree>
    <p:extLst>
      <p:ext uri="{BB962C8B-B14F-4D97-AF65-F5344CB8AC3E}">
        <p14:creationId xmlns:p14="http://schemas.microsoft.com/office/powerpoint/2010/main" val="19295043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17</a:t>
            </a:fld>
            <a:endParaRPr kumimoji="1" lang="zh-CN" altLang="en-US"/>
          </a:p>
        </p:txBody>
      </p:sp>
    </p:spTree>
    <p:extLst>
      <p:ext uri="{BB962C8B-B14F-4D97-AF65-F5344CB8AC3E}">
        <p14:creationId xmlns:p14="http://schemas.microsoft.com/office/powerpoint/2010/main" val="32474488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一个人最可能开始使用烟草的阶段是在青少年和成年早期。这些年龄组的人较少关注自己健康和生命面临的危险因素，更容易尝试高风险行为。他们容易受同伴压力或广告的影响。而且处在这一阶段的人与年长者相比，即便只是偶尔吸烟，也更易对尼古丁成瘾。</a:t>
            </a:r>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18</a:t>
            </a:fld>
            <a:endParaRPr kumimoji="1" lang="zh-CN" altLang="en-US"/>
          </a:p>
        </p:txBody>
      </p:sp>
    </p:spTree>
    <p:extLst>
      <p:ext uri="{BB962C8B-B14F-4D97-AF65-F5344CB8AC3E}">
        <p14:creationId xmlns:p14="http://schemas.microsoft.com/office/powerpoint/2010/main" val="3086110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20</a:t>
            </a:fld>
            <a:endParaRPr kumimoji="1" lang="zh-CN" altLang="en-US"/>
          </a:p>
        </p:txBody>
      </p:sp>
    </p:spTree>
    <p:extLst>
      <p:ext uri="{BB962C8B-B14F-4D97-AF65-F5344CB8AC3E}">
        <p14:creationId xmlns:p14="http://schemas.microsoft.com/office/powerpoint/2010/main" val="11087886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23</a:t>
            </a:fld>
            <a:endParaRPr kumimoji="1" lang="zh-CN" altLang="en-US"/>
          </a:p>
        </p:txBody>
      </p:sp>
    </p:spTree>
    <p:extLst>
      <p:ext uri="{BB962C8B-B14F-4D97-AF65-F5344CB8AC3E}">
        <p14:creationId xmlns:p14="http://schemas.microsoft.com/office/powerpoint/2010/main" val="16879835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如果烟税提高没有对提高烟草制品的实际价格带来影响，且没有超过购买力的提高速度，那么烟草制品就会变得相对廉价，从而具有更高的可承受度，其结果就是烟草消费量增加，烟草使用率提高。此外，如果提税只是提高了高端产品的价格，而对低价位产品没有显著的影响，那么贫困人群的烟草消费量很可能不会减少，因为他们更有可能改吸廉价产品。同时，有的烟草使用者也可能转向价钱更便宜的品牌或者烟草制品，从而导致个人支出和尼古丁水平保持不变，烟草消费总量也没有降低的情况。不同的烟草税收方案可有相同的收入增幅，但是有的方案会大大减少烟草使用，有的却没有什么作用，这具体就要看是对哪些产品征税，如何征税，以及征税的水平如何。</a:t>
            </a:r>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30</a:t>
            </a:fld>
            <a:endParaRPr kumimoji="1" lang="zh-CN" altLang="en-US"/>
          </a:p>
        </p:txBody>
      </p:sp>
    </p:spTree>
    <p:extLst>
      <p:ext uri="{BB962C8B-B14F-4D97-AF65-F5344CB8AC3E}">
        <p14:creationId xmlns:p14="http://schemas.microsoft.com/office/powerpoint/2010/main" val="38754183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为使烟草税收这一公共卫生干预措施产生最大影响，通过提高烟税带来的部分税收收入可以转而用于控烟及其它公共卫生和社会规划活动。这样，可使提高烟税的做法更易受到公众的欢迎，这里也包括烟草使用者。在大多数国家，烟税收入都是政府投入到控烟事业资金的几百上千倍。将这些资金中的一部分用于烟草控制，可以提高烟草税的受欢迎程度，并大大增加 </a:t>
            </a:r>
            <a:r>
              <a:rPr lang="en" altLang="zh-CN" dirty="0" err="1"/>
              <a:t>mpower</a:t>
            </a:r>
            <a:r>
              <a:rPr lang="zh-CN" altLang="en-US" dirty="0"/>
              <a:t> 政策实施的资金来源（如反烟草广告行动、戒烟咨询等）。</a:t>
            </a:r>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32</a:t>
            </a:fld>
            <a:endParaRPr kumimoji="1" lang="zh-CN" altLang="en-US"/>
          </a:p>
        </p:txBody>
      </p:sp>
    </p:spTree>
    <p:extLst>
      <p:ext uri="{BB962C8B-B14F-4D97-AF65-F5344CB8AC3E}">
        <p14:creationId xmlns:p14="http://schemas.microsoft.com/office/powerpoint/2010/main" val="32087141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在加工环节征收消费税并在烟盒上贴上税票是最为实际的征税办法。这样可以简化征税程序，减轻批发商及零售商的管理工作，许多批发商和零售商是小型企业，他们无法精确计算出应交税金。对于进口烟草，销售税常在进口口岸连同其它海关税一起征收。销售税或增值税（</a:t>
            </a:r>
            <a:r>
              <a:rPr kumimoji="1" lang="en" altLang="zh-CN" dirty="0"/>
              <a:t>VAT</a:t>
            </a:r>
            <a:r>
              <a:rPr kumimoji="1" lang="zh-CN" altLang="en-US" dirty="0"/>
              <a:t>）也可在进口口岸或零售环节上征收，与其它商品无异。</a:t>
            </a:r>
            <a:endParaRPr kumimoji="1" lang="en-US" altLang="zh-CN" dirty="0"/>
          </a:p>
          <a:p>
            <a:r>
              <a:rPr lang="zh-CN" altLang="en-US" dirty="0"/>
              <a:t>面向烟草加工商的中央集权税收体制也可以减少非法贸易活动，可使监管更加简便易行。国家必须加强税收管理与海关部门的监管能力，特别是针对那些走私和</a:t>
            </a:r>
            <a:r>
              <a:rPr lang="en-US" altLang="zh-CN" dirty="0"/>
              <a:t>/</a:t>
            </a:r>
            <a:r>
              <a:rPr lang="zh-CN" altLang="en-US" dirty="0"/>
              <a:t>或逃税猖獗的地区。采用最前沿的检验技术，海关官员之间更好地进行沟通，以及高水准的执法力度，对减少非法贸易十分重要。除此以外，在每件零售商品的包装上粘贴税票，强有力法律支撑下的执法力度，政府记录的有效保存，以及强制要求使用当地语言在包装上提供警示信息，也是降低非法贸易的有效手段。所有这些措施都需要强有力的政府承诺，遏制非法贸易活动。</a:t>
            </a:r>
          </a:p>
          <a:p>
            <a:r>
              <a:rPr lang="zh-CN" altLang="en-US" dirty="0"/>
              <a:t>加强打击烟草走私的全球性行动。框架公约缔约国正在协商起草一部全新的，对非法贸易具有法律约束力的议定书。作为全球反吸烟措施的一部分，它将打击走私及假冒活动。在烟草走私这一重要问题上，这部议定书会重点强调加强国际协调。</a:t>
            </a:r>
          </a:p>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33</a:t>
            </a:fld>
            <a:endParaRPr kumimoji="1" lang="zh-CN" altLang="en-US"/>
          </a:p>
        </p:txBody>
      </p:sp>
    </p:spTree>
    <p:extLst>
      <p:ext uri="{BB962C8B-B14F-4D97-AF65-F5344CB8AC3E}">
        <p14:creationId xmlns:p14="http://schemas.microsoft.com/office/powerpoint/2010/main" val="31538305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中国目前的成效：定期的吸烟人群监测数据显示，十年中人群</a:t>
            </a:r>
            <a:r>
              <a:rPr lang="zh-CN" altLang="zh-CN" sz="1200" b="1" kern="1200" dirty="0">
                <a:solidFill>
                  <a:schemeClr val="tx1"/>
                </a:solidFill>
                <a:effectLst/>
                <a:latin typeface="+mn-lt"/>
                <a:ea typeface="+mn-ea"/>
                <a:cs typeface="+mn-cs"/>
              </a:rPr>
              <a:t>二手烟暴露率大幅下降</a:t>
            </a:r>
            <a:r>
              <a:rPr lang="zh-CN" altLang="zh-CN" sz="1200" kern="1200" dirty="0">
                <a:solidFill>
                  <a:schemeClr val="tx1"/>
                </a:solidFill>
                <a:effectLst/>
                <a:latin typeface="+mn-lt"/>
                <a:ea typeface="+mn-ea"/>
                <a:cs typeface="+mn-cs"/>
              </a:rPr>
              <a:t>（特别是医院、学校、政府单位等公共场所），尽管吸烟率没有明显变化。</a:t>
            </a:r>
            <a:r>
              <a:rPr lang="zh-CN" altLang="zh-CN" dirty="0">
                <a:effectLst/>
              </a:rPr>
              <a:t> </a:t>
            </a:r>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36</a:t>
            </a:fld>
            <a:endParaRPr kumimoji="1" lang="zh-CN" altLang="en-US"/>
          </a:p>
        </p:txBody>
      </p:sp>
    </p:spTree>
    <p:extLst>
      <p:ext uri="{BB962C8B-B14F-4D97-AF65-F5344CB8AC3E}">
        <p14:creationId xmlns:p14="http://schemas.microsoft.com/office/powerpoint/2010/main" val="24333958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70000"/>
              </a:lnSpc>
            </a:pPr>
            <a:r>
              <a:rPr lang="zh-CN" altLang="en-US" sz="1200" dirty="0"/>
              <a:t>除了需要确定烟草使用状况及消费模式，以计算一个国家的总体吸烟流行率和亚人群吸烟率以外，还应针对普通大众及特殊人群提出调查问题，了解他们对烟草使用的知识、态度及实践状况，以及公众对烟草控制措施的认识。</a:t>
            </a:r>
            <a:endParaRPr lang="en-US" altLang="zh-CN" sz="1200" dirty="0"/>
          </a:p>
          <a:p>
            <a:pPr algn="just">
              <a:lnSpc>
                <a:spcPct val="170000"/>
              </a:lnSpc>
            </a:pPr>
            <a:r>
              <a:rPr lang="zh-CN" altLang="en-US" sz="1200" dirty="0"/>
              <a:t>全球青少年烟草调查及全球成年人烟草调查是全球烟草监控系统的一部分，通过运用一系列调查方案，包括同样的抽样程序、核心问卷、现场调查流程及数据管理，对国家间可比数据的收集提供指导。烟草监测信息对国家层面烟草控制干预措施的设计、监测与评价具有帮助。</a:t>
            </a:r>
          </a:p>
          <a:p>
            <a:pPr algn="just">
              <a:lnSpc>
                <a:spcPct val="170000"/>
              </a:lnSpc>
            </a:pPr>
            <a:r>
              <a:rPr lang="zh-CN" altLang="en-US" sz="1200" dirty="0"/>
              <a:t>其它应开展的监督活动包括政府执行力度及社会对烟草控制政策遵守情况的评估，还包括征税及逃税，无烟场所禁烟令，及广告、市场促销禁令。通过流行病学研究，可确定与吸烟相关的疾病和死亡负担，及控烟干预对健康状况带来的影响。此外，还应开展公众对控烟行动支持度的民意测验，其中包括增加税收，创建无烟场所，并监督政策的实际遵守程度。</a:t>
            </a:r>
          </a:p>
          <a:p>
            <a:pPr algn="just">
              <a:lnSpc>
                <a:spcPct val="170000"/>
              </a:lnSpc>
            </a:pPr>
            <a:r>
              <a:rPr lang="zh-CN" altLang="en-US" sz="1200" dirty="0"/>
              <a:t>通过对直接医疗支出及生产力损失的研究，可以确定吸烟及二手烟带来的经济成本。同时，应该监督烟草广告、市场营销和促销活动的范围及类型，包括烟草公司对公共与私人活动的赞助。</a:t>
            </a:r>
          </a:p>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37</a:t>
            </a:fld>
            <a:endParaRPr kumimoji="1" lang="zh-CN" altLang="en-US"/>
          </a:p>
        </p:txBody>
      </p:sp>
    </p:spTree>
    <p:extLst>
      <p:ext uri="{BB962C8B-B14F-4D97-AF65-F5344CB8AC3E}">
        <p14:creationId xmlns:p14="http://schemas.microsoft.com/office/powerpoint/2010/main" val="40800639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吴凡博士表示，烟草危害是当今世界最严重的公共卫生问题之一，而我国是世界上最大的烟草生产国和消费国。控烟立法对于推进“健康中国”建设、保障国民生命健康、推动社会文明进步意义重大。</a:t>
            </a:r>
          </a:p>
          <a:p>
            <a:r>
              <a:rPr lang="en-US" altLang="zh-CN" sz="1200" b="0" i="0" kern="1200" dirty="0">
                <a:solidFill>
                  <a:schemeClr val="tx1"/>
                </a:solidFill>
                <a:effectLst/>
                <a:latin typeface="+mn-lt"/>
                <a:ea typeface="+mn-ea"/>
                <a:cs typeface="+mn-cs"/>
              </a:rPr>
              <a:t>2010</a:t>
            </a:r>
            <a:r>
              <a:rPr lang="zh-CN" altLang="en-US" sz="1200" b="0" i="0" kern="1200" dirty="0">
                <a:solidFill>
                  <a:schemeClr val="tx1"/>
                </a:solidFill>
                <a:effectLst/>
                <a:latin typeface="+mn-lt"/>
                <a:ea typeface="+mn-ea"/>
                <a:cs typeface="+mn-cs"/>
              </a:rPr>
              <a:t> 年 </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 月 </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 日施行的</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上海市公共场所控制吸烟条例</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（以下简称</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条例</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）是世界卫生组织</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烟草控制框架公约</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在中国生效后，中国大陆地区首部由省级人大常委会通过并颁布实施的地方控烟法规。同时，</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条例</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也催生了人类历史上首个「无烟世博会」，对于保护公众免受烟草烟雾危害发挥积极作用。</a:t>
            </a:r>
            <a:r>
              <a:rPr lang="en-US" altLang="zh-CN" sz="1200" b="0" i="0" kern="1200" dirty="0">
                <a:solidFill>
                  <a:schemeClr val="tx1"/>
                </a:solidFill>
                <a:effectLst/>
                <a:latin typeface="+mn-lt"/>
                <a:ea typeface="+mn-ea"/>
                <a:cs typeface="+mn-cs"/>
              </a:rPr>
              <a:t>2016</a:t>
            </a:r>
            <a:r>
              <a:rPr lang="zh-CN" altLang="en-US" sz="1200" b="0" i="0" kern="1200" dirty="0">
                <a:solidFill>
                  <a:schemeClr val="tx1"/>
                </a:solidFill>
                <a:effectLst/>
                <a:latin typeface="+mn-lt"/>
                <a:ea typeface="+mn-ea"/>
                <a:cs typeface="+mn-cs"/>
              </a:rPr>
              <a:t> 年，第九届全球健康促进大会在上海召开，通过进一步加强舆论引导和社会倡导，最终推动</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条例</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修正案于 </a:t>
            </a:r>
            <a:r>
              <a:rPr lang="en-US" altLang="zh-CN" sz="1200" b="0" i="0" kern="1200" dirty="0">
                <a:solidFill>
                  <a:schemeClr val="tx1"/>
                </a:solidFill>
                <a:effectLst/>
                <a:latin typeface="+mn-lt"/>
                <a:ea typeface="+mn-ea"/>
                <a:cs typeface="+mn-cs"/>
              </a:rPr>
              <a:t>2017</a:t>
            </a:r>
            <a:r>
              <a:rPr lang="zh-CN" altLang="en-US" sz="1200" b="0" i="0" kern="1200" dirty="0">
                <a:solidFill>
                  <a:schemeClr val="tx1"/>
                </a:solidFill>
                <a:effectLst/>
                <a:latin typeface="+mn-lt"/>
                <a:ea typeface="+mn-ea"/>
                <a:cs typeface="+mn-cs"/>
              </a:rPr>
              <a:t> 年 </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 月 </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 日起生效施行。自此，上海实现室内公共场所、室内工作场所、公共交通工具内全面禁止吸烟。</a:t>
            </a:r>
          </a:p>
          <a:p>
            <a:r>
              <a:rPr lang="zh-CN" altLang="en-US" sz="1200" b="0" i="0" kern="1200" dirty="0">
                <a:solidFill>
                  <a:schemeClr val="tx1"/>
                </a:solidFill>
                <a:effectLst/>
                <a:latin typeface="+mn-lt"/>
                <a:ea typeface="+mn-ea"/>
                <a:cs typeface="+mn-cs"/>
              </a:rPr>
              <a:t>下一步，上海市健康促进委员会将组织相关部门对餐饮场所、休闲娱乐场所等开展专项执法，并针对电子烟兴起、吸烟年轻化等新特点提出综合治理措施。</a:t>
            </a:r>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38</a:t>
            </a:fld>
            <a:endParaRPr kumimoji="1" lang="zh-CN" altLang="en-US"/>
          </a:p>
        </p:txBody>
      </p:sp>
    </p:spTree>
    <p:extLst>
      <p:ext uri="{BB962C8B-B14F-4D97-AF65-F5344CB8AC3E}">
        <p14:creationId xmlns:p14="http://schemas.microsoft.com/office/powerpoint/2010/main" val="3381151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3</a:t>
            </a:fld>
            <a:endParaRPr kumimoji="1" lang="zh-CN" altLang="en-US"/>
          </a:p>
        </p:txBody>
      </p:sp>
    </p:spTree>
    <p:extLst>
      <p:ext uri="{BB962C8B-B14F-4D97-AF65-F5344CB8AC3E}">
        <p14:creationId xmlns:p14="http://schemas.microsoft.com/office/powerpoint/2010/main" val="24756264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去年市健康促进委员会委托市健康促进中心开展</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条例</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实施情况监测，监测全市 </a:t>
            </a:r>
            <a:r>
              <a:rPr lang="en-US" altLang="zh-CN" sz="1200" b="0" i="0" kern="1200" dirty="0">
                <a:solidFill>
                  <a:schemeClr val="tx1"/>
                </a:solidFill>
                <a:effectLst/>
                <a:latin typeface="+mn-lt"/>
                <a:ea typeface="+mn-ea"/>
                <a:cs typeface="+mn-cs"/>
              </a:rPr>
              <a:t>16</a:t>
            </a:r>
            <a:r>
              <a:rPr lang="zh-CN" altLang="en-US" sz="1200" b="0" i="0" kern="1200" dirty="0">
                <a:solidFill>
                  <a:schemeClr val="tx1"/>
                </a:solidFill>
                <a:effectLst/>
                <a:latin typeface="+mn-lt"/>
                <a:ea typeface="+mn-ea"/>
                <a:cs typeface="+mn-cs"/>
              </a:rPr>
              <a:t> 个区的 </a:t>
            </a:r>
            <a:r>
              <a:rPr lang="en-US" altLang="zh-CN" sz="1200" b="0" i="0" kern="1200" dirty="0">
                <a:solidFill>
                  <a:schemeClr val="tx1"/>
                </a:solidFill>
                <a:effectLst/>
                <a:latin typeface="+mn-lt"/>
                <a:ea typeface="+mn-ea"/>
                <a:cs typeface="+mn-cs"/>
              </a:rPr>
              <a:t>1843</a:t>
            </a:r>
            <a:r>
              <a:rPr lang="zh-CN" altLang="en-US" sz="1200" b="0" i="0" kern="1200" dirty="0">
                <a:solidFill>
                  <a:schemeClr val="tx1"/>
                </a:solidFill>
                <a:effectLst/>
                <a:latin typeface="+mn-lt"/>
                <a:ea typeface="+mn-ea"/>
                <a:cs typeface="+mn-cs"/>
              </a:rPr>
              <a:t> 个场所，共调查 </a:t>
            </a:r>
            <a:r>
              <a:rPr lang="en-US" altLang="zh-CN" sz="1200" b="0" i="0" kern="1200" dirty="0">
                <a:solidFill>
                  <a:schemeClr val="tx1"/>
                </a:solidFill>
                <a:effectLst/>
                <a:latin typeface="+mn-lt"/>
                <a:ea typeface="+mn-ea"/>
                <a:cs typeface="+mn-cs"/>
              </a:rPr>
              <a:t>34076</a:t>
            </a:r>
            <a:r>
              <a:rPr lang="zh-CN" altLang="en-US" sz="1200" b="0" i="0" kern="1200" dirty="0">
                <a:solidFill>
                  <a:schemeClr val="tx1"/>
                </a:solidFill>
                <a:effectLst/>
                <a:latin typeface="+mn-lt"/>
                <a:ea typeface="+mn-ea"/>
                <a:cs typeface="+mn-cs"/>
              </a:rPr>
              <a:t> 名人员。结果揭露：公共场所的控烟状况进一步改善，「室内无吸烟室」的场所比例从 </a:t>
            </a:r>
            <a:r>
              <a:rPr lang="en-US" altLang="zh-CN" sz="1200" b="0" i="0" kern="1200" dirty="0">
                <a:solidFill>
                  <a:schemeClr val="tx1"/>
                </a:solidFill>
                <a:effectLst/>
                <a:latin typeface="+mn-lt"/>
                <a:ea typeface="+mn-ea"/>
                <a:cs typeface="+mn-cs"/>
              </a:rPr>
              <a:t>98.9%</a:t>
            </a:r>
            <a:r>
              <a:rPr lang="zh-CN" altLang="en-US" sz="1200" b="0" i="0" kern="1200" dirty="0">
                <a:solidFill>
                  <a:schemeClr val="tx1"/>
                </a:solidFill>
                <a:effectLst/>
                <a:latin typeface="+mn-lt"/>
                <a:ea typeface="+mn-ea"/>
                <a:cs typeface="+mn-cs"/>
              </a:rPr>
              <a:t> 上升至 </a:t>
            </a:r>
            <a:r>
              <a:rPr lang="en-US" altLang="zh-CN" sz="1200" b="0" i="0" kern="1200" dirty="0">
                <a:solidFill>
                  <a:schemeClr val="tx1"/>
                </a:solidFill>
                <a:effectLst/>
                <a:latin typeface="+mn-lt"/>
                <a:ea typeface="+mn-ea"/>
                <a:cs typeface="+mn-cs"/>
              </a:rPr>
              <a:t>99.5%</a:t>
            </a:r>
            <a:r>
              <a:rPr lang="zh-CN" altLang="en-US" sz="1200" b="0" i="0" kern="1200" dirty="0">
                <a:solidFill>
                  <a:schemeClr val="tx1"/>
                </a:solidFill>
                <a:effectLst/>
                <a:latin typeface="+mn-lt"/>
                <a:ea typeface="+mn-ea"/>
                <a:cs typeface="+mn-cs"/>
              </a:rPr>
              <a:t> 。场所内吸烟发生率进一步降低，本次监测结果为 </a:t>
            </a:r>
            <a:r>
              <a:rPr lang="en-US" altLang="zh-CN" sz="1200" b="0" i="0" kern="1200" dirty="0">
                <a:solidFill>
                  <a:schemeClr val="tx1"/>
                </a:solidFill>
                <a:effectLst/>
                <a:latin typeface="+mn-lt"/>
                <a:ea typeface="+mn-ea"/>
                <a:cs typeface="+mn-cs"/>
              </a:rPr>
              <a:t>12.8%</a:t>
            </a:r>
            <a:r>
              <a:rPr lang="zh-CN" altLang="en-US" sz="1200" b="0" i="0" kern="1200" dirty="0">
                <a:solidFill>
                  <a:schemeClr val="tx1"/>
                </a:solidFill>
                <a:effectLst/>
                <a:latin typeface="+mn-lt"/>
                <a:ea typeface="+mn-ea"/>
                <a:cs typeface="+mn-cs"/>
              </a:rPr>
              <a:t> ，与 </a:t>
            </a:r>
            <a:r>
              <a:rPr lang="en-US" altLang="zh-CN" sz="1200" b="0" i="0" kern="1200" dirty="0">
                <a:solidFill>
                  <a:schemeClr val="tx1"/>
                </a:solidFill>
                <a:effectLst/>
                <a:latin typeface="+mn-lt"/>
                <a:ea typeface="+mn-ea"/>
                <a:cs typeface="+mn-cs"/>
              </a:rPr>
              <a:t>2019</a:t>
            </a:r>
            <a:r>
              <a:rPr lang="zh-CN" altLang="en-US" sz="1200" b="0" i="0" kern="1200" dirty="0">
                <a:solidFill>
                  <a:schemeClr val="tx1"/>
                </a:solidFill>
                <a:effectLst/>
                <a:latin typeface="+mn-lt"/>
                <a:ea typeface="+mn-ea"/>
                <a:cs typeface="+mn-cs"/>
              </a:rPr>
              <a:t> 年相比下降 </a:t>
            </a:r>
            <a:r>
              <a:rPr lang="en-US" altLang="zh-CN" sz="1200" b="0" i="0" kern="1200" dirty="0">
                <a:solidFill>
                  <a:schemeClr val="tx1"/>
                </a:solidFill>
                <a:effectLst/>
                <a:latin typeface="+mn-lt"/>
                <a:ea typeface="+mn-ea"/>
                <a:cs typeface="+mn-cs"/>
              </a:rPr>
              <a:t>1.5</a:t>
            </a:r>
            <a:r>
              <a:rPr lang="zh-CN" altLang="en-US" sz="1200" b="0" i="0" kern="1200" dirty="0">
                <a:solidFill>
                  <a:schemeClr val="tx1"/>
                </a:solidFill>
                <a:effectLst/>
                <a:latin typeface="+mn-lt"/>
                <a:ea typeface="+mn-ea"/>
                <a:cs typeface="+mn-cs"/>
              </a:rPr>
              <a:t> 个百分点。此外，拦截人员对</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条例</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的知晓率进一步提高，较 </a:t>
            </a:r>
            <a:r>
              <a:rPr lang="en-US" altLang="zh-CN" sz="1200" b="0" i="0" kern="1200" dirty="0">
                <a:solidFill>
                  <a:schemeClr val="tx1"/>
                </a:solidFill>
                <a:effectLst/>
                <a:latin typeface="+mn-lt"/>
                <a:ea typeface="+mn-ea"/>
                <a:cs typeface="+mn-cs"/>
              </a:rPr>
              <a:t>2019</a:t>
            </a:r>
            <a:r>
              <a:rPr lang="zh-CN" altLang="en-US" sz="1200" b="0" i="0" kern="1200" dirty="0">
                <a:solidFill>
                  <a:schemeClr val="tx1"/>
                </a:solidFill>
                <a:effectLst/>
                <a:latin typeface="+mn-lt"/>
                <a:ea typeface="+mn-ea"/>
                <a:cs typeface="+mn-cs"/>
              </a:rPr>
              <a:t> 年上升 </a:t>
            </a:r>
            <a:r>
              <a:rPr lang="en-US" altLang="zh-CN" sz="1200" b="0" i="0" kern="1200" dirty="0">
                <a:solidFill>
                  <a:schemeClr val="tx1"/>
                </a:solidFill>
                <a:effectLst/>
                <a:latin typeface="+mn-lt"/>
                <a:ea typeface="+mn-ea"/>
                <a:cs typeface="+mn-cs"/>
              </a:rPr>
              <a:t>1.6</a:t>
            </a:r>
            <a:r>
              <a:rPr lang="zh-CN" altLang="en-US" sz="1200" b="0" i="0" kern="1200" dirty="0">
                <a:solidFill>
                  <a:schemeClr val="tx1"/>
                </a:solidFill>
                <a:effectLst/>
                <a:latin typeface="+mn-lt"/>
                <a:ea typeface="+mn-ea"/>
                <a:cs typeface="+mn-cs"/>
              </a:rPr>
              <a:t> 个百分点，为 </a:t>
            </a:r>
            <a:r>
              <a:rPr lang="en-US" altLang="zh-CN" sz="1200" b="0" i="0" kern="1200" dirty="0">
                <a:solidFill>
                  <a:schemeClr val="tx1"/>
                </a:solidFill>
                <a:effectLst/>
                <a:latin typeface="+mn-lt"/>
                <a:ea typeface="+mn-ea"/>
                <a:cs typeface="+mn-cs"/>
              </a:rPr>
              <a:t>89.9%</a:t>
            </a:r>
            <a:r>
              <a:rPr lang="zh-CN" altLang="en-US"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虽然控烟成效显著，但休闲娱乐场所的违规吸烟发生率仍然较高。「未成年人活动场所」、「生产型企业」和「公共交通工具」出现场所吸烟发生率上升，而对吸烟行为有人劝阻或执法的比例下降的情况。去年，法定禁烟场所内工作人员过去 </a:t>
            </a:r>
            <a:r>
              <a:rPr lang="en-US" altLang="zh-CN" sz="1200" b="0" i="0" kern="1200" dirty="0">
                <a:solidFill>
                  <a:schemeClr val="tx1"/>
                </a:solidFill>
                <a:effectLst/>
                <a:latin typeface="+mn-lt"/>
                <a:ea typeface="+mn-ea"/>
                <a:cs typeface="+mn-cs"/>
              </a:rPr>
              <a:t>7</a:t>
            </a:r>
            <a:r>
              <a:rPr lang="zh-CN" altLang="en-US" sz="1200" b="0" i="0" kern="1200" dirty="0">
                <a:solidFill>
                  <a:schemeClr val="tx1"/>
                </a:solidFill>
                <a:effectLst/>
                <a:latin typeface="+mn-lt"/>
                <a:ea typeface="+mn-ea"/>
                <a:cs typeface="+mn-cs"/>
              </a:rPr>
              <a:t> 天在工作场所被动吸烟的比例从 </a:t>
            </a:r>
            <a:r>
              <a:rPr lang="en-US" altLang="zh-CN" sz="1200" b="0" i="0" kern="1200" dirty="0">
                <a:solidFill>
                  <a:schemeClr val="tx1"/>
                </a:solidFill>
                <a:effectLst/>
                <a:latin typeface="+mn-lt"/>
                <a:ea typeface="+mn-ea"/>
                <a:cs typeface="+mn-cs"/>
              </a:rPr>
              <a:t>2019</a:t>
            </a:r>
            <a:r>
              <a:rPr lang="zh-CN" altLang="en-US" sz="1200" b="0" i="0" kern="1200" dirty="0">
                <a:solidFill>
                  <a:schemeClr val="tx1"/>
                </a:solidFill>
                <a:effectLst/>
                <a:latin typeface="+mn-lt"/>
                <a:ea typeface="+mn-ea"/>
                <a:cs typeface="+mn-cs"/>
              </a:rPr>
              <a:t> 年的 </a:t>
            </a:r>
            <a:r>
              <a:rPr lang="en-US" altLang="zh-CN" sz="1200" b="0" i="0" kern="1200" dirty="0">
                <a:solidFill>
                  <a:schemeClr val="tx1"/>
                </a:solidFill>
                <a:effectLst/>
                <a:latin typeface="+mn-lt"/>
                <a:ea typeface="+mn-ea"/>
                <a:cs typeface="+mn-cs"/>
              </a:rPr>
              <a:t>12.9%</a:t>
            </a:r>
            <a:r>
              <a:rPr lang="zh-CN" altLang="en-US" sz="1200" b="0" i="0" kern="1200" dirty="0">
                <a:solidFill>
                  <a:schemeClr val="tx1"/>
                </a:solidFill>
                <a:effectLst/>
                <a:latin typeface="+mn-lt"/>
                <a:ea typeface="+mn-ea"/>
                <a:cs typeface="+mn-cs"/>
              </a:rPr>
              <a:t> 上升至 </a:t>
            </a:r>
            <a:r>
              <a:rPr lang="en-US" altLang="zh-CN" sz="1200" b="0" i="0" kern="1200" dirty="0">
                <a:solidFill>
                  <a:schemeClr val="tx1"/>
                </a:solidFill>
                <a:effectLst/>
                <a:latin typeface="+mn-lt"/>
                <a:ea typeface="+mn-ea"/>
                <a:cs typeface="+mn-cs"/>
              </a:rPr>
              <a:t>21.3%</a:t>
            </a:r>
            <a:r>
              <a:rPr lang="zh-CN" altLang="en-US" sz="1200" b="0" i="0" kern="1200" dirty="0">
                <a:solidFill>
                  <a:schemeClr val="tx1"/>
                </a:solidFill>
                <a:effectLst/>
                <a:latin typeface="+mn-lt"/>
                <a:ea typeface="+mn-ea"/>
                <a:cs typeface="+mn-cs"/>
              </a:rPr>
              <a:t>。「公共交通工具」、「餐饮场所」、「休闲娱乐场所」和「生产型企业」张贴宣传资料比例较低，其中「休闲娱乐场所」张贴比例下降幅度最大。</a:t>
            </a:r>
          </a:p>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39</a:t>
            </a:fld>
            <a:endParaRPr kumimoji="1" lang="zh-CN" altLang="en-US"/>
          </a:p>
        </p:txBody>
      </p:sp>
    </p:spTree>
    <p:extLst>
      <p:ext uri="{BB962C8B-B14F-4D97-AF65-F5344CB8AC3E}">
        <p14:creationId xmlns:p14="http://schemas.microsoft.com/office/powerpoint/2010/main" val="16919632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上海市健康促进委员会办公室今天发布</a:t>
            </a:r>
            <a:r>
              <a:rPr lang="en-US" altLang="zh-CN" sz="1200" b="0" i="0" kern="1200" dirty="0">
                <a:solidFill>
                  <a:schemeClr val="tx1"/>
                </a:solidFill>
                <a:effectLst/>
                <a:latin typeface="+mn-lt"/>
                <a:ea typeface="+mn-ea"/>
                <a:cs typeface="+mn-cs"/>
              </a:rPr>
              <a:t>2020</a:t>
            </a:r>
            <a:r>
              <a:rPr lang="zh-CN" altLang="en-US" sz="1200" b="0" i="0" kern="1200" dirty="0">
                <a:solidFill>
                  <a:schemeClr val="tx1"/>
                </a:solidFill>
                <a:effectLst/>
                <a:latin typeface="+mn-lt"/>
                <a:ea typeface="+mn-ea"/>
                <a:cs typeface="+mn-cs"/>
              </a:rPr>
              <a:t>年上海市公共场所控烟「白皮书」。最新监测结果显示，本市公共场所的控烟状况进一步改善，场所内吸烟发生率进一步降低，拦截人员对</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上海市公共场所控制吸烟条例</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（以下简称</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条例</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）的知晓率进一步提高，但休闲娱乐场所的违规吸烟发生率仍然较高。</a:t>
            </a:r>
            <a:r>
              <a:rPr lang="zh-CN" altLang="en-US" sz="1200" b="1" i="0" kern="1200" dirty="0">
                <a:solidFill>
                  <a:schemeClr val="tx1"/>
                </a:solidFill>
                <a:effectLst/>
                <a:latin typeface="+mn-lt"/>
                <a:ea typeface="+mn-ea"/>
                <a:cs typeface="+mn-cs"/>
              </a:rPr>
              <a:t>去年，有关控烟监管执法部门共检查单位 </a:t>
            </a:r>
            <a:r>
              <a:rPr lang="en-US" altLang="zh-CN" sz="1200" b="1" i="0" kern="1200" dirty="0">
                <a:solidFill>
                  <a:schemeClr val="tx1"/>
                </a:solidFill>
                <a:effectLst/>
                <a:latin typeface="+mn-lt"/>
                <a:ea typeface="+mn-ea"/>
                <a:cs typeface="+mn-cs"/>
              </a:rPr>
              <a:t>395</a:t>
            </a:r>
            <a:r>
              <a:rPr lang="zh-CN" altLang="en-US" sz="1200" b="1" i="0" kern="1200" dirty="0">
                <a:solidFill>
                  <a:schemeClr val="tx1"/>
                </a:solidFill>
                <a:effectLst/>
                <a:latin typeface="+mn-lt"/>
                <a:ea typeface="+mn-ea"/>
                <a:cs typeface="+mn-cs"/>
              </a:rPr>
              <a:t> </a:t>
            </a:r>
            <a:r>
              <a:rPr lang="en-US" altLang="zh-CN" sz="1200" b="1" i="0" kern="1200" dirty="0">
                <a:solidFill>
                  <a:schemeClr val="tx1"/>
                </a:solidFill>
                <a:effectLst/>
                <a:latin typeface="+mn-lt"/>
                <a:ea typeface="+mn-ea"/>
                <a:cs typeface="+mn-cs"/>
              </a:rPr>
              <a:t>208</a:t>
            </a:r>
            <a:r>
              <a:rPr lang="zh-CN" altLang="en-US" sz="1200" b="1" i="0" kern="1200" dirty="0">
                <a:solidFill>
                  <a:schemeClr val="tx1"/>
                </a:solidFill>
                <a:effectLst/>
                <a:latin typeface="+mn-lt"/>
                <a:ea typeface="+mn-ea"/>
                <a:cs typeface="+mn-cs"/>
              </a:rPr>
              <a:t> 家，处罚单位 </a:t>
            </a:r>
            <a:r>
              <a:rPr lang="en-US" altLang="zh-CN" sz="1200" b="1" i="0" kern="1200" dirty="0">
                <a:solidFill>
                  <a:schemeClr val="tx1"/>
                </a:solidFill>
                <a:effectLst/>
                <a:latin typeface="+mn-lt"/>
                <a:ea typeface="+mn-ea"/>
                <a:cs typeface="+mn-cs"/>
              </a:rPr>
              <a:t>683</a:t>
            </a:r>
            <a:r>
              <a:rPr lang="zh-CN" altLang="en-US" sz="1200" b="1" i="0" kern="1200" dirty="0">
                <a:solidFill>
                  <a:schemeClr val="tx1"/>
                </a:solidFill>
                <a:effectLst/>
                <a:latin typeface="+mn-lt"/>
                <a:ea typeface="+mn-ea"/>
                <a:cs typeface="+mn-cs"/>
              </a:rPr>
              <a:t> 家，处罚个人 </a:t>
            </a:r>
            <a:r>
              <a:rPr lang="en-US" altLang="zh-CN" sz="1200" b="1" i="0" kern="1200" dirty="0">
                <a:solidFill>
                  <a:schemeClr val="tx1"/>
                </a:solidFill>
                <a:effectLst/>
                <a:latin typeface="+mn-lt"/>
                <a:ea typeface="+mn-ea"/>
                <a:cs typeface="+mn-cs"/>
              </a:rPr>
              <a:t>957</a:t>
            </a:r>
            <a:r>
              <a:rPr lang="zh-CN" altLang="en-US" sz="1200" b="1" i="0" kern="1200" dirty="0">
                <a:solidFill>
                  <a:schemeClr val="tx1"/>
                </a:solidFill>
                <a:effectLst/>
                <a:latin typeface="+mn-lt"/>
                <a:ea typeface="+mn-ea"/>
                <a:cs typeface="+mn-cs"/>
              </a:rPr>
              <a:t> 人，罚款总金额为 </a:t>
            </a:r>
            <a:r>
              <a:rPr lang="en-US" altLang="zh-CN" sz="1200" b="1" i="0" kern="1200" dirty="0">
                <a:solidFill>
                  <a:schemeClr val="tx1"/>
                </a:solidFill>
                <a:effectLst/>
                <a:latin typeface="+mn-lt"/>
                <a:ea typeface="+mn-ea"/>
                <a:cs typeface="+mn-cs"/>
              </a:rPr>
              <a:t>1</a:t>
            </a:r>
            <a:r>
              <a:rPr lang="zh-CN" altLang="en-US" sz="1200" b="1" i="0" kern="1200" dirty="0">
                <a:solidFill>
                  <a:schemeClr val="tx1"/>
                </a:solidFill>
                <a:effectLst/>
                <a:latin typeface="+mn-lt"/>
                <a:ea typeface="+mn-ea"/>
                <a:cs typeface="+mn-cs"/>
              </a:rPr>
              <a:t> </a:t>
            </a:r>
            <a:r>
              <a:rPr lang="en-US" altLang="zh-CN" sz="1200" b="1" i="0" kern="1200" dirty="0">
                <a:solidFill>
                  <a:schemeClr val="tx1"/>
                </a:solidFill>
                <a:effectLst/>
                <a:latin typeface="+mn-lt"/>
                <a:ea typeface="+mn-ea"/>
                <a:cs typeface="+mn-cs"/>
              </a:rPr>
              <a:t>680</a:t>
            </a:r>
            <a:r>
              <a:rPr lang="zh-CN" altLang="en-US" sz="1200" b="1" i="0" kern="1200" dirty="0">
                <a:solidFill>
                  <a:schemeClr val="tx1"/>
                </a:solidFill>
                <a:effectLst/>
                <a:latin typeface="+mn-lt"/>
                <a:ea typeface="+mn-ea"/>
                <a:cs typeface="+mn-cs"/>
              </a:rPr>
              <a:t> </a:t>
            </a:r>
            <a:r>
              <a:rPr lang="en-US" altLang="zh-CN" sz="1200" b="1" i="0" kern="1200" dirty="0">
                <a:solidFill>
                  <a:schemeClr val="tx1"/>
                </a:solidFill>
                <a:effectLst/>
                <a:latin typeface="+mn-lt"/>
                <a:ea typeface="+mn-ea"/>
                <a:cs typeface="+mn-cs"/>
              </a:rPr>
              <a:t>721</a:t>
            </a:r>
            <a:r>
              <a:rPr lang="zh-CN" altLang="en-US" sz="1200" b="1" i="0" kern="1200" dirty="0">
                <a:solidFill>
                  <a:schemeClr val="tx1"/>
                </a:solidFill>
                <a:effectLst/>
                <a:latin typeface="+mn-lt"/>
                <a:ea typeface="+mn-ea"/>
                <a:cs typeface="+mn-cs"/>
              </a:rPr>
              <a:t> 元。</a:t>
            </a:r>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40</a:t>
            </a:fld>
            <a:endParaRPr kumimoji="1" lang="zh-CN" altLang="en-US"/>
          </a:p>
        </p:txBody>
      </p:sp>
    </p:spTree>
    <p:extLst>
      <p:ext uri="{BB962C8B-B14F-4D97-AF65-F5344CB8AC3E}">
        <p14:creationId xmlns:p14="http://schemas.microsoft.com/office/powerpoint/2010/main" val="7685654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要成功实施 </a:t>
            </a:r>
            <a:r>
              <a:rPr kumimoji="1" lang="en" altLang="zh-CN" dirty="0" err="1"/>
              <a:t>mpower</a:t>
            </a:r>
            <a:r>
              <a:rPr kumimoji="1" lang="zh-CN" altLang="en-US" dirty="0"/>
              <a:t> 政策，同样需要政府高层的支持</a:t>
            </a:r>
            <a:r>
              <a:rPr kumimoji="1" lang="en-US" altLang="zh-CN" dirty="0"/>
              <a:t>,</a:t>
            </a:r>
            <a:r>
              <a:rPr kumimoji="1" lang="zh-CN" altLang="en-US" dirty="0"/>
              <a:t>在策划及实施过程中需要技术专家及专业人士的大力支持。从中央到地方，人员配备良好的国家控烟规划可在法律事务、执行、市场营销、税收、经济、宣传、项目管理及其它重要领域提供高效的领导及协调。许多国家也需要设置次国家级的控烟办公室，以确保规划内容得到有效实施，并使控烟干预活动触及目标人群。具有专职敬业的控烟人员</a:t>
            </a:r>
            <a:r>
              <a:rPr kumimoji="1" lang="en-US" altLang="zh-CN" dirty="0"/>
              <a:t>,</a:t>
            </a:r>
            <a:r>
              <a:rPr kumimoji="1" lang="zh-CN" altLang="en-US" dirty="0"/>
              <a:t>可大大增强成功实施</a:t>
            </a:r>
            <a:r>
              <a:rPr kumimoji="1" lang="en-US" altLang="zh-CN" dirty="0"/>
              <a:t> </a:t>
            </a:r>
            <a:r>
              <a:rPr kumimoji="1" lang="en" altLang="zh-CN" dirty="0" err="1"/>
              <a:t>mpow</a:t>
            </a:r>
            <a:r>
              <a:rPr kumimoji="1" lang="en-US" altLang="zh-CN" dirty="0"/>
              <a:t>e</a:t>
            </a:r>
            <a:r>
              <a:rPr kumimoji="1" lang="en" altLang="zh-CN" dirty="0"/>
              <a:t>r </a:t>
            </a:r>
            <a:r>
              <a:rPr kumimoji="1" lang="zh-CN" altLang="en-US" dirty="0"/>
              <a:t>的能力。应针对下列领域配置人员与资源</a:t>
            </a:r>
            <a:r>
              <a:rPr kumimoji="1" lang="en-US" altLang="zh-CN" dirty="0"/>
              <a:t>:</a:t>
            </a:r>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42</a:t>
            </a:fld>
            <a:endParaRPr kumimoji="1" lang="zh-CN" altLang="en-US"/>
          </a:p>
        </p:txBody>
      </p:sp>
    </p:spTree>
    <p:extLst>
      <p:ext uri="{BB962C8B-B14F-4D97-AF65-F5344CB8AC3E}">
        <p14:creationId xmlns:p14="http://schemas.microsoft.com/office/powerpoint/2010/main" val="26194225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市健康促进委员会办公室负责人表示，医疗卫生机构属于人群密集场所，建设无烟医疗卫生机构对于树立和维护医疗卫生机构良好健康形象，引领公众养成健康文明的生活方式，维护人民群众健康具有重要意义。为做好无烟医疗卫生机构建设工作，本市将于 </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 月开展医疗卫生机构控烟执法月活动，对医疗卫生机构控烟工作薄弱环节开展集中督导执法。</a:t>
            </a:r>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43</a:t>
            </a:fld>
            <a:endParaRPr kumimoji="1" lang="zh-CN" altLang="en-US"/>
          </a:p>
        </p:txBody>
      </p:sp>
    </p:spTree>
    <p:extLst>
      <p:ext uri="{BB962C8B-B14F-4D97-AF65-F5344CB8AC3E}">
        <p14:creationId xmlns:p14="http://schemas.microsoft.com/office/powerpoint/2010/main" val="4034806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44</a:t>
            </a:fld>
            <a:endParaRPr kumimoji="1" lang="zh-CN" altLang="en-US"/>
          </a:p>
        </p:txBody>
      </p:sp>
    </p:spTree>
    <p:extLst>
      <p:ext uri="{BB962C8B-B14F-4D97-AF65-F5344CB8AC3E}">
        <p14:creationId xmlns:p14="http://schemas.microsoft.com/office/powerpoint/2010/main" val="41317102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dirty="0"/>
              <a:t>烟草业的税利占国家税利的</a:t>
            </a:r>
            <a:r>
              <a:rPr lang="zh-CN" altLang="en-US" dirty="0"/>
              <a:t> </a:t>
            </a:r>
            <a:r>
              <a:rPr lang="en-US" altLang="zh-CN" dirty="0"/>
              <a:t>1/9</a:t>
            </a:r>
            <a:r>
              <a:rPr lang="zh-CN" altLang="zh-CN" dirty="0"/>
              <a:t>。</a:t>
            </a:r>
            <a:r>
              <a:rPr lang="en-US" altLang="zh-CN" dirty="0"/>
              <a:t>2017</a:t>
            </a:r>
            <a:r>
              <a:rPr lang="zh-CN" altLang="en-US" dirty="0"/>
              <a:t> </a:t>
            </a:r>
            <a:r>
              <a:rPr lang="zh-CN" altLang="zh-CN" dirty="0"/>
              <a:t>年中国烟草实现税利总额</a:t>
            </a:r>
            <a:r>
              <a:rPr lang="zh-CN" altLang="en-US" dirty="0"/>
              <a:t> </a:t>
            </a:r>
            <a:r>
              <a:rPr lang="en-US" altLang="zh-CN" dirty="0"/>
              <a:t>11145.1</a:t>
            </a:r>
            <a:r>
              <a:rPr lang="zh-CN" altLang="en-US" dirty="0"/>
              <a:t> </a:t>
            </a:r>
            <a:r>
              <a:rPr lang="zh-CN" altLang="zh-CN" dirty="0"/>
              <a:t>亿元，同比增加</a:t>
            </a:r>
            <a:r>
              <a:rPr lang="zh-CN" altLang="en-US" dirty="0"/>
              <a:t> </a:t>
            </a:r>
            <a:r>
              <a:rPr lang="en-US" altLang="zh-CN" dirty="0"/>
              <a:t>349.32</a:t>
            </a:r>
            <a:r>
              <a:rPr lang="zh-CN" altLang="en-US" dirty="0"/>
              <a:t> </a:t>
            </a:r>
            <a:r>
              <a:rPr lang="zh-CN" altLang="zh-CN" dirty="0"/>
              <a:t>亿元，增长</a:t>
            </a:r>
            <a:r>
              <a:rPr lang="zh-CN" altLang="en-US" dirty="0"/>
              <a:t> </a:t>
            </a:r>
            <a:r>
              <a:rPr lang="en-US" altLang="zh-CN" dirty="0"/>
              <a:t>3.2%</a:t>
            </a:r>
            <a:r>
              <a:rPr lang="zh-CN" altLang="zh-CN" dirty="0"/>
              <a:t>，上缴财政超万亿，这是继</a:t>
            </a:r>
            <a:r>
              <a:rPr lang="zh-CN" altLang="en-US" dirty="0"/>
              <a:t> </a:t>
            </a:r>
            <a:r>
              <a:rPr lang="en-US" altLang="zh-CN" dirty="0"/>
              <a:t>2014</a:t>
            </a:r>
            <a:r>
              <a:rPr lang="zh-CN" altLang="en-US" dirty="0"/>
              <a:t> </a:t>
            </a:r>
            <a:r>
              <a:rPr lang="zh-CN" altLang="zh-CN" dirty="0"/>
              <a:t>年实现税利总额超万亿，</a:t>
            </a:r>
            <a:r>
              <a:rPr lang="en-US" altLang="zh-CN" dirty="0"/>
              <a:t>2015</a:t>
            </a:r>
            <a:r>
              <a:rPr lang="zh-CN" altLang="en-US" dirty="0"/>
              <a:t> </a:t>
            </a:r>
            <a:r>
              <a:rPr lang="zh-CN" altLang="zh-CN" dirty="0"/>
              <a:t>年和</a:t>
            </a:r>
            <a:r>
              <a:rPr lang="zh-CN" altLang="en-US" dirty="0"/>
              <a:t> </a:t>
            </a:r>
            <a:r>
              <a:rPr lang="en-US" altLang="zh-CN" dirty="0"/>
              <a:t>2016</a:t>
            </a:r>
            <a:r>
              <a:rPr lang="zh-CN" altLang="en-US" dirty="0"/>
              <a:t> </a:t>
            </a:r>
            <a:r>
              <a:rPr lang="zh-CN" altLang="zh-CN" dirty="0"/>
              <a:t>年连续实现税利总额超万亿、上缴财政超万亿之后两个超万亿的三连击，实现了高增长基数上的持续发展，烟草对国家做出了高发展压力下的重要贡献。最新数据显示，</a:t>
            </a:r>
            <a:r>
              <a:rPr lang="en-US" altLang="zh-CN" dirty="0"/>
              <a:t>2020</a:t>
            </a:r>
            <a:r>
              <a:rPr lang="zh-CN" altLang="en-US" dirty="0"/>
              <a:t> </a:t>
            </a:r>
            <a:r>
              <a:rPr lang="zh-CN" altLang="zh-CN" dirty="0"/>
              <a:t>年，全国烟草行业实现工商税利总额</a:t>
            </a:r>
            <a:r>
              <a:rPr lang="zh-CN" altLang="en-US" dirty="0"/>
              <a:t> </a:t>
            </a:r>
            <a:r>
              <a:rPr lang="en-US" altLang="zh-CN" dirty="0"/>
              <a:t>12803</a:t>
            </a:r>
            <a:r>
              <a:rPr lang="zh-CN" altLang="en-US" dirty="0"/>
              <a:t> </a:t>
            </a:r>
            <a:r>
              <a:rPr lang="zh-CN" altLang="zh-CN" dirty="0"/>
              <a:t>亿元，同比增长</a:t>
            </a:r>
            <a:r>
              <a:rPr lang="zh-CN" altLang="en-US" dirty="0"/>
              <a:t> </a:t>
            </a:r>
            <a:r>
              <a:rPr lang="en-US" altLang="zh-CN" dirty="0"/>
              <a:t>6.2%</a:t>
            </a:r>
            <a:r>
              <a:rPr lang="zh-CN" altLang="zh-CN" dirty="0"/>
              <a:t>，上缴财政总额</a:t>
            </a:r>
            <a:r>
              <a:rPr lang="zh-CN" altLang="en-US" dirty="0"/>
              <a:t> </a:t>
            </a:r>
            <a:r>
              <a:rPr lang="en-US" altLang="zh-CN" dirty="0"/>
              <a:t>12037</a:t>
            </a:r>
            <a:r>
              <a:rPr lang="zh-CN" altLang="en-US" dirty="0"/>
              <a:t> </a:t>
            </a:r>
            <a:r>
              <a:rPr lang="zh-CN" altLang="zh-CN" dirty="0"/>
              <a:t>亿元，增长</a:t>
            </a:r>
            <a:r>
              <a:rPr lang="zh-CN" altLang="en-US" dirty="0"/>
              <a:t> </a:t>
            </a:r>
            <a:r>
              <a:rPr lang="en-US" altLang="zh-CN" dirty="0"/>
              <a:t>2.3%</a:t>
            </a:r>
            <a:r>
              <a:rPr lang="zh-CN" altLang="zh-CN" dirty="0"/>
              <a:t>，税利总额和上缴财政总额均创历史新高，为国家和地方财政增收、经济发展作出积极贡献。</a:t>
            </a:r>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45</a:t>
            </a:fld>
            <a:endParaRPr kumimoji="1" lang="zh-CN" altLang="en-US"/>
          </a:p>
        </p:txBody>
      </p:sp>
    </p:spTree>
    <p:extLst>
      <p:ext uri="{BB962C8B-B14F-4D97-AF65-F5344CB8AC3E}">
        <p14:creationId xmlns:p14="http://schemas.microsoft.com/office/powerpoint/2010/main" val="4483877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烟草是当今最重要的公共卫生问题之一并具有其特殊性，控制烟草流行的方法清清楚楚摆在面前，并且举手可得。如果各国政府对实施 </a:t>
            </a:r>
            <a:r>
              <a:rPr kumimoji="1" lang="en" altLang="zh-CN" dirty="0" err="1"/>
              <a:t>mpower</a:t>
            </a:r>
            <a:r>
              <a:rPr kumimoji="1" lang="zh-CN" altLang="en-US" dirty="0"/>
              <a:t> 系列政策具有政治承诺，并提供技术及后勤支持，便可以拯救千百万人的生命。为实施 </a:t>
            </a:r>
            <a:r>
              <a:rPr kumimoji="1" lang="en" altLang="zh-CN" dirty="0" err="1"/>
              <a:t>mpower</a:t>
            </a:r>
            <a:r>
              <a:rPr kumimoji="1" lang="zh-CN" altLang="en-US" dirty="0"/>
              <a:t> 系列政策，各国需要采取具体的干预措施，以</a:t>
            </a:r>
            <a:r>
              <a:rPr kumimoji="1" lang="en-US" altLang="zh-CN" dirty="0"/>
              <a:t>:</a:t>
            </a:r>
          </a:p>
          <a:p>
            <a:r>
              <a:rPr kumimoji="1" lang="en-US" altLang="zh-CN" dirty="0"/>
              <a:t>-</a:t>
            </a:r>
            <a:r>
              <a:rPr kumimoji="1" lang="zh-CN" altLang="en-US" dirty="0"/>
              <a:t> 监测烟草使用情况</a:t>
            </a:r>
          </a:p>
          <a:p>
            <a:r>
              <a:rPr kumimoji="1" lang="en-US" altLang="zh-CN" dirty="0"/>
              <a:t>-</a:t>
            </a:r>
            <a:r>
              <a:rPr kumimoji="1" lang="zh-CN" altLang="en-US" dirty="0"/>
              <a:t> 保护人们免受烟草烟雾危害</a:t>
            </a:r>
          </a:p>
          <a:p>
            <a:r>
              <a:rPr kumimoji="1" lang="en-US" altLang="zh-CN" dirty="0"/>
              <a:t>-</a:t>
            </a:r>
            <a:r>
              <a:rPr kumimoji="1" lang="zh-CN" altLang="en-US" dirty="0"/>
              <a:t> 为戒烟提供帮助</a:t>
            </a:r>
          </a:p>
          <a:p>
            <a:r>
              <a:rPr kumimoji="1" lang="en-US" altLang="zh-CN" dirty="0"/>
              <a:t>-</a:t>
            </a:r>
            <a:r>
              <a:rPr kumimoji="1" lang="zh-CN" altLang="en-US" dirty="0"/>
              <a:t> 警示吸烟的危害</a:t>
            </a:r>
          </a:p>
          <a:p>
            <a:r>
              <a:rPr kumimoji="1" lang="en-US" altLang="zh-CN" dirty="0"/>
              <a:t>-</a:t>
            </a:r>
            <a:r>
              <a:rPr kumimoji="1" lang="zh-CN" altLang="en-US" dirty="0"/>
              <a:t> 确保禁止烟草广告和促销</a:t>
            </a:r>
          </a:p>
          <a:p>
            <a:r>
              <a:rPr kumimoji="1" lang="en-US" altLang="zh-CN" dirty="0"/>
              <a:t>-</a:t>
            </a:r>
            <a:r>
              <a:rPr kumimoji="1" lang="zh-CN" altLang="en-US" dirty="0"/>
              <a:t> 提高烟税</a:t>
            </a:r>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47</a:t>
            </a:fld>
            <a:endParaRPr kumimoji="1" lang="zh-CN" altLang="en-US"/>
          </a:p>
        </p:txBody>
      </p:sp>
    </p:spTree>
    <p:extLst>
      <p:ext uri="{BB962C8B-B14F-4D97-AF65-F5344CB8AC3E}">
        <p14:creationId xmlns:p14="http://schemas.microsoft.com/office/powerpoint/2010/main" val="27922499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本系列政策将有助于为当前烟草使用者戒烟创建一个支持性的环境，保护人们免受二手烟之害，并预防青少年养成吸烟习惯。烟草流行完全系人为之灾，我们必将以人力将其终结！立刻行动起来！</a:t>
            </a:r>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48</a:t>
            </a:fld>
            <a:endParaRPr kumimoji="1" lang="zh-CN" altLang="en-US"/>
          </a:p>
        </p:txBody>
      </p:sp>
    </p:spTree>
    <p:extLst>
      <p:ext uri="{BB962C8B-B14F-4D97-AF65-F5344CB8AC3E}">
        <p14:creationId xmlns:p14="http://schemas.microsoft.com/office/powerpoint/2010/main" val="29867624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b="1" kern="1200" dirty="0">
                <a:solidFill>
                  <a:schemeClr val="tx1"/>
                </a:solidFill>
                <a:effectLst/>
                <a:latin typeface="+mn-lt"/>
                <a:ea typeface="+mn-ea"/>
                <a:cs typeface="+mn-cs"/>
              </a:rPr>
              <a:t>烟草业企业亏损面扩大：</a:t>
            </a:r>
            <a:endParaRPr lang="zh-CN"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随着国民健康意识提升、控烟力度加强，未来烟草企业数量将继续减少，因经营不善而出现亏损的企业增多，亏损面或扩大。</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2019</a:t>
            </a:r>
            <a:r>
              <a:rPr lang="zh-CN" altLang="en-US" sz="1200" kern="1200" dirty="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年烟草企业</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106</a:t>
            </a:r>
            <a:r>
              <a:rPr lang="zh-CN" altLang="en-US" sz="1200" kern="1200" dirty="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个，亏损企业</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19</a:t>
            </a:r>
            <a:r>
              <a:rPr lang="zh-CN" altLang="en-US" sz="1200" kern="1200" dirty="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个；</a:t>
            </a:r>
            <a:r>
              <a:rPr lang="en-US" altLang="zh-CN" sz="1200" kern="1200" dirty="0">
                <a:solidFill>
                  <a:schemeClr val="tx1"/>
                </a:solidFill>
                <a:effectLst/>
                <a:latin typeface="+mn-lt"/>
                <a:ea typeface="+mn-ea"/>
                <a:cs typeface="+mn-cs"/>
              </a:rPr>
              <a:t>2020</a:t>
            </a:r>
            <a:r>
              <a:rPr lang="zh-CN" altLang="zh-CN" sz="1200" kern="1200" dirty="0">
                <a:solidFill>
                  <a:schemeClr val="tx1"/>
                </a:solidFill>
                <a:effectLst/>
                <a:latin typeface="+mn-lt"/>
                <a:ea typeface="+mn-ea"/>
                <a:cs typeface="+mn-cs"/>
              </a:rPr>
              <a:t>年烟草企业</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105</a:t>
            </a:r>
            <a:r>
              <a:rPr lang="zh-CN" altLang="en-US" sz="1200" kern="1200" dirty="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个，亏损</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16</a:t>
            </a:r>
            <a:r>
              <a:rPr lang="zh-CN" altLang="en-US" sz="1200" kern="1200" dirty="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个。）</a:t>
            </a:r>
          </a:p>
          <a:p>
            <a:pPr lvl="0"/>
            <a:endParaRPr lang="en-US" altLang="zh-CN" sz="1200" b="1" kern="1200" dirty="0">
              <a:solidFill>
                <a:schemeClr val="tx1"/>
              </a:solidFill>
              <a:effectLst/>
              <a:latin typeface="+mn-lt"/>
              <a:ea typeface="+mn-ea"/>
              <a:cs typeface="+mn-cs"/>
            </a:endParaRPr>
          </a:p>
          <a:p>
            <a:pPr lvl="0"/>
            <a:r>
              <a:rPr lang="zh-CN" altLang="zh-CN" sz="1200" b="1" kern="1200" dirty="0">
                <a:solidFill>
                  <a:schemeClr val="tx1"/>
                </a:solidFill>
                <a:effectLst/>
                <a:latin typeface="+mn-lt"/>
                <a:ea typeface="+mn-ea"/>
                <a:cs typeface="+mn-cs"/>
              </a:rPr>
              <a:t>烟草行业盈利能力小幅度上升：</a:t>
            </a:r>
            <a:endParaRPr lang="zh-CN"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由于</a:t>
            </a:r>
            <a:r>
              <a:rPr lang="zh-CN" altLang="zh-CN" sz="1200" u="sng" kern="1200" dirty="0">
                <a:solidFill>
                  <a:schemeClr val="tx1"/>
                </a:solidFill>
                <a:effectLst/>
                <a:latin typeface="+mn-lt"/>
                <a:ea typeface="+mn-ea"/>
                <a:cs typeface="+mn-cs"/>
              </a:rPr>
              <a:t>税价同增</a:t>
            </a:r>
            <a:r>
              <a:rPr lang="zh-CN" altLang="zh-CN" sz="1200" kern="1200" dirty="0">
                <a:solidFill>
                  <a:schemeClr val="tx1"/>
                </a:solidFill>
                <a:effectLst/>
                <a:latin typeface="+mn-lt"/>
                <a:ea typeface="+mn-ea"/>
                <a:cs typeface="+mn-cs"/>
              </a:rPr>
              <a:t>，尽管卷烟产销量出现下滑，烟草行业销售收入整体仍呈现增长态势。从</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2015</a:t>
            </a:r>
            <a:r>
              <a:rPr lang="zh-CN" altLang="en-US" sz="1200" kern="1200" dirty="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年的</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9350.8</a:t>
            </a:r>
            <a:r>
              <a:rPr lang="zh-CN" altLang="en-US" sz="1200" kern="1200" dirty="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亿元增长到了</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2020</a:t>
            </a:r>
            <a:r>
              <a:rPr lang="zh-CN" altLang="en-US" sz="1200" kern="1200" dirty="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年的</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9774.7</a:t>
            </a:r>
            <a:r>
              <a:rPr lang="zh-CN" altLang="en-US" sz="1200" kern="1200" dirty="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亿元。受新冠疫情影响，预计在</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2021</a:t>
            </a:r>
            <a:r>
              <a:rPr lang="zh-CN" altLang="en-US" sz="1200" kern="1200" dirty="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年烟草行业将会小幅度上升至市场规模</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9954.2</a:t>
            </a:r>
            <a:r>
              <a:rPr lang="zh-CN" altLang="en-US" sz="1200" kern="1200" dirty="0">
                <a:solidFill>
                  <a:schemeClr val="tx1"/>
                </a:solidFill>
                <a:effectLst/>
                <a:latin typeface="+mn-lt"/>
                <a:ea typeface="+mn-ea"/>
                <a:cs typeface="+mn-cs"/>
              </a:rPr>
              <a:t> </a:t>
            </a:r>
            <a:r>
              <a:rPr lang="zh-CN" altLang="zh-CN" sz="1200" kern="1200" dirty="0">
                <a:solidFill>
                  <a:schemeClr val="tx1"/>
                </a:solidFill>
                <a:effectLst/>
                <a:latin typeface="+mn-lt"/>
                <a:ea typeface="+mn-ea"/>
                <a:cs typeface="+mn-cs"/>
              </a:rPr>
              <a:t>亿元。</a:t>
            </a:r>
          </a:p>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50</a:t>
            </a:fld>
            <a:endParaRPr kumimoji="1" lang="zh-CN" altLang="en-US"/>
          </a:p>
        </p:txBody>
      </p:sp>
    </p:spTree>
    <p:extLst>
      <p:ext uri="{BB962C8B-B14F-4D97-AF65-F5344CB8AC3E}">
        <p14:creationId xmlns:p14="http://schemas.microsoft.com/office/powerpoint/2010/main" val="41285048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51</a:t>
            </a:fld>
            <a:endParaRPr kumimoji="1" lang="zh-CN" altLang="en-US"/>
          </a:p>
        </p:txBody>
      </p:sp>
    </p:spTree>
    <p:extLst>
      <p:ext uri="{BB962C8B-B14F-4D97-AF65-F5344CB8AC3E}">
        <p14:creationId xmlns:p14="http://schemas.microsoft.com/office/powerpoint/2010/main" val="2053285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6</a:t>
            </a:fld>
            <a:endParaRPr kumimoji="1" lang="zh-CN" altLang="en-US"/>
          </a:p>
        </p:txBody>
      </p:sp>
    </p:spTree>
    <p:extLst>
      <p:ext uri="{BB962C8B-B14F-4D97-AF65-F5344CB8AC3E}">
        <p14:creationId xmlns:p14="http://schemas.microsoft.com/office/powerpoint/2010/main" val="1013331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dirty="0"/>
              <a:t>烟草业会声称在餐厅、酒吧、俱乐部和赌场实施无烟化可能是一件颇有挑战性的工作。然而，越来越多的国家和地方经验显示，在这些场所实施无烟化不仅可行，而且很受公众欢迎，同时这一措施也没有对企业经营活动带来不良影响，并起到了增进健康的作用。</a:t>
            </a:r>
            <a:r>
              <a:rPr kumimoji="1" lang="en-US" altLang="zh-CN" sz="1200" dirty="0"/>
              <a:t>《</a:t>
            </a:r>
            <a:r>
              <a:rPr kumimoji="1" lang="zh-CN" altLang="en-US" sz="1200" dirty="0"/>
              <a:t>扎加调查指南</a:t>
            </a:r>
            <a:r>
              <a:rPr kumimoji="1" lang="en-US" altLang="zh-CN" sz="1200" dirty="0"/>
              <a:t>》</a:t>
            </a:r>
            <a:r>
              <a:rPr kumimoji="1" lang="zh-CN" altLang="en-US" sz="1200" dirty="0"/>
              <a:t>（</a:t>
            </a:r>
            <a:r>
              <a:rPr kumimoji="1" lang="en" altLang="zh-CN" sz="1200" dirty="0"/>
              <a:t>Zagat survey guides</a:t>
            </a:r>
            <a:r>
              <a:rPr kumimoji="1" lang="zh-CN" altLang="en-US" sz="1200" dirty="0"/>
              <a:t>）创始人蒂姆</a:t>
            </a:r>
            <a:r>
              <a:rPr kumimoji="1" lang="en-US" altLang="zh-CN" sz="1200" dirty="0"/>
              <a:t>•</a:t>
            </a:r>
            <a:r>
              <a:rPr kumimoji="1" lang="zh-CN" altLang="en-US" sz="1200" dirty="0"/>
              <a:t>扎加特（</a:t>
            </a:r>
            <a:r>
              <a:rPr kumimoji="1" lang="en" altLang="zh-CN" sz="1200" dirty="0"/>
              <a:t>Tim Zagat</a:t>
            </a:r>
            <a:r>
              <a:rPr kumimoji="1" lang="zh-CN" altLang="en-US" sz="1200" dirty="0"/>
              <a:t>）近来就禁烟对于商户的益处发表如下意见：「反对者认为禁烟法案会损害小企业的收益。事实上，</a:t>
            </a:r>
            <a:r>
              <a:rPr kumimoji="1" lang="en-US" altLang="zh-CN" sz="1200" dirty="0"/>
              <a:t>2004</a:t>
            </a:r>
            <a:r>
              <a:rPr kumimoji="1" lang="zh-CN" altLang="en-US" sz="1200" dirty="0"/>
              <a:t> 年禁烟法案生效后，</a:t>
            </a:r>
            <a:r>
              <a:rPr kumimoji="1" lang="en-US" altLang="zh-CN" sz="1200" dirty="0"/>
              <a:t>96%</a:t>
            </a:r>
            <a:r>
              <a:rPr kumimoji="1" lang="zh-CN" altLang="en-US" sz="1200" dirty="0"/>
              <a:t> 的纽约市民并未减少外出就餐的次数，甚至反而更加频繁。」</a:t>
            </a:r>
            <a:r>
              <a:rPr kumimoji="1" lang="en" altLang="zh-CN" sz="1200" dirty="0"/>
              <a:t>Zagat</a:t>
            </a:r>
            <a:r>
              <a:rPr kumimoji="1" lang="zh-CN" altLang="en-US" sz="1200" dirty="0"/>
              <a:t> 提出，新规环境下，几乎所有纽约餐饮商户的实际营收都有一定程度的增加。运用经济数据说话，可以反击烟草企业所谓的「无烟化会造成经济损失」的谬论。</a:t>
            </a:r>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10</a:t>
            </a:fld>
            <a:endParaRPr kumimoji="1" lang="zh-CN" altLang="en-US"/>
          </a:p>
        </p:txBody>
      </p:sp>
    </p:spTree>
    <p:extLst>
      <p:ext uri="{BB962C8B-B14F-4D97-AF65-F5344CB8AC3E}">
        <p14:creationId xmlns:p14="http://schemas.microsoft.com/office/powerpoint/2010/main" val="313614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11</a:t>
            </a:fld>
            <a:endParaRPr kumimoji="1" lang="zh-CN" altLang="en-US"/>
          </a:p>
        </p:txBody>
      </p:sp>
    </p:spTree>
    <p:extLst>
      <p:ext uri="{BB962C8B-B14F-4D97-AF65-F5344CB8AC3E}">
        <p14:creationId xmlns:p14="http://schemas.microsoft.com/office/powerpoint/2010/main" val="31966399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12</a:t>
            </a:fld>
            <a:endParaRPr kumimoji="1" lang="zh-CN" altLang="en-US"/>
          </a:p>
        </p:txBody>
      </p:sp>
    </p:spTree>
    <p:extLst>
      <p:ext uri="{BB962C8B-B14F-4D97-AF65-F5344CB8AC3E}">
        <p14:creationId xmlns:p14="http://schemas.microsoft.com/office/powerpoint/2010/main" val="14590895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t>由于大多数烟草使用者都对尼古</a:t>
            </a:r>
            <a:r>
              <a:rPr lang="zh-CN" altLang="en" sz="1200" dirty="0"/>
              <a:t>丁</a:t>
            </a:r>
            <a:r>
              <a:rPr lang="zh-CN" altLang="en-US" sz="1200" dirty="0"/>
              <a:t>这种成瘾性药物产生依赖，因此即使各方面都齐心协力，戒烟也不是件容易的事。当认识到自己在烟草相关疾病和过早死亡的风险后，烟草使用者会更倾向于戒烟。一旦做出戒烟决定，大多数烟草使用者戒烟都没有采用任何干预措施，但是获得戒烟帮助可以大大提高戒烟的成功率。每日吸烟者在无帮助的情况下尝试戒烟，复吸率高达 </a:t>
            </a:r>
            <a:r>
              <a:rPr lang="en-US" altLang="zh-CN" sz="1200" dirty="0"/>
              <a:t>90</a:t>
            </a:r>
            <a:r>
              <a:rPr lang="zh-CN" altLang="en-US" sz="1200" dirty="0"/>
              <a:t>～</a:t>
            </a:r>
            <a:r>
              <a:rPr lang="en-US" altLang="zh-CN" sz="1200" dirty="0"/>
              <a:t>95%</a:t>
            </a:r>
            <a:r>
              <a:rPr lang="zh-CN" altLang="en-US" sz="1200" dirty="0"/>
              <a:t>。</a:t>
            </a:r>
          </a:p>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13</a:t>
            </a:fld>
            <a:endParaRPr kumimoji="1" lang="zh-CN" altLang="en-US"/>
          </a:p>
        </p:txBody>
      </p:sp>
    </p:spTree>
    <p:extLst>
      <p:ext uri="{BB962C8B-B14F-4D97-AF65-F5344CB8AC3E}">
        <p14:creationId xmlns:p14="http://schemas.microsoft.com/office/powerpoint/2010/main" val="1187035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t>处理烟草依赖问题主要是国家医疗卫生系统的职责，包括政府、社会保障机构、非政府组织，以及私人临床服务机构。由于临床戒烟服务关注的主要是个人行为，因此临床措施在减少总体烟草使用水平方面较其它 </a:t>
            </a:r>
            <a:r>
              <a:rPr lang="en" altLang="zh-CN" sz="1200" dirty="0" err="1"/>
              <a:t>mpow</a:t>
            </a:r>
            <a:r>
              <a:rPr lang="en-US" altLang="zh-CN" sz="1200" dirty="0"/>
              <a:t>e</a:t>
            </a:r>
            <a:r>
              <a:rPr lang="en" altLang="zh-CN" sz="1200" dirty="0"/>
              <a:t>r</a:t>
            </a:r>
            <a:r>
              <a:rPr lang="zh-CN" altLang="en-US" sz="1200" dirty="0"/>
              <a:t> 策略具有较低的成本效益。但是，戒烟干预措施对于帮助烟草使用者个人戒烟，从而保护其健康和生命却有着十分重要的意义。此外，与其它医疗系统活动相比，临床戒烟服务对于健康状况带来的影响更加显著，具有更高的成本效益。</a:t>
            </a:r>
          </a:p>
          <a:p>
            <a:r>
              <a:rPr lang="zh-CN" altLang="en-US" sz="1200" dirty="0"/>
              <a:t>实施控烟干预措施的政府在帮助烟草使用者戒烟问题上也要发挥作用。即便已经实施了各种确实提高戒烟率的控烟策略（提高烟价，禁止所有烟草广告、市场营销和促销活动，限制可吸烟场所，以及为吸烟者提供关于烟草危害的教育等），很多烟草使用者戒烟仍然有困难。为希望戒烟者提供支持的同时，还能减少针对 </a:t>
            </a:r>
            <a:r>
              <a:rPr lang="en" altLang="zh-CN" sz="1200" dirty="0" err="1"/>
              <a:t>mpower</a:t>
            </a:r>
            <a:r>
              <a:rPr lang="zh-CN" altLang="en-US" sz="1200" dirty="0"/>
              <a:t> 中其它政策的抵抗。政府可以使用来自烟草税收的经费为戒烟服务提供补贴。</a:t>
            </a:r>
          </a:p>
          <a:p>
            <a:r>
              <a:rPr lang="zh-CN" altLang="en-US" sz="1200" dirty="0"/>
              <a:t>帮助烟草使用者戒烟的干预措施主要有两种。一种是咨询，包括由医生或其他医务工作者在日常医疗服务中面对面地劝导，以及通过戒烟热线在电话中提供咨询，或者借助社区规划进行咨询；另一种措施是提供低成本的药物治疗。</a:t>
            </a:r>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14</a:t>
            </a:fld>
            <a:endParaRPr kumimoji="1" lang="zh-CN" altLang="en-US"/>
          </a:p>
        </p:txBody>
      </p:sp>
    </p:spTree>
    <p:extLst>
      <p:ext uri="{BB962C8B-B14F-4D97-AF65-F5344CB8AC3E}">
        <p14:creationId xmlns:p14="http://schemas.microsoft.com/office/powerpoint/2010/main" val="19674601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尽管单独使用药物治疗也十分有效，但是在最理想的情况下，尼古丁成瘾的药物治疗应与劝导和咨询措施同时使用。戒烟药物治疗可使成功戒烟率翻番，但是如果辅以咨询，其疗效更佳。药物治疗包括尼古丁替代治疗（</a:t>
            </a:r>
            <a:r>
              <a:rPr lang="en-US" altLang="zh-CN" sz="1200" dirty="0"/>
              <a:t>NRT</a:t>
            </a:r>
            <a:r>
              <a:rPr lang="zh-CN" altLang="en-US" sz="1200" dirty="0"/>
              <a:t>），具体可以非处方药的形式提供经皮贴片、药糖、口香糖、舌下含片、口腔吸入剂或者鼻喷剂。此外还有安非他酮和瓦伦尼克林等处方药。</a:t>
            </a:r>
            <a:r>
              <a:rPr lang="en-US" altLang="zh-CN" sz="1200" dirty="0"/>
              <a:t>NRT</a:t>
            </a:r>
            <a:r>
              <a:rPr lang="zh-CN" altLang="en-US" sz="1200" dirty="0"/>
              <a:t>通过替代部分日常由吸烟摄入的尼古丁达到减小戒断症状的目的。安非他酮是一种抗抑郁药物，可以降低渴求感和戒断症状。瓦伦尼克林可以阻断吸烟时由尼古丁引起的愉悦感。</a:t>
            </a:r>
            <a:r>
              <a:rPr lang="en-US" altLang="zh-CN" sz="1200" dirty="0"/>
              <a:t>NRT</a:t>
            </a:r>
            <a:r>
              <a:rPr lang="zh-CN" altLang="en-US" sz="1200" dirty="0"/>
              <a:t>一般可以在戒烟开始后一至三个月停药，部分严重成瘾者可能需要的疗程更长。</a:t>
            </a:r>
            <a:endParaRPr lang="en-US" altLang="zh-C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t>即使药物治疗受到国家预算的限制，大多数国家仍旧可以有效地运用低成本的咨询措施。同时，即便国家不对药物治疗提供补贴，仍应该使相关药物的销售合法化。</a:t>
            </a:r>
            <a:endParaRPr lang="en-US" altLang="zh-CN" sz="1200" dirty="0"/>
          </a:p>
          <a:p>
            <a:endParaRPr kumimoji="1" lang="zh-CN" altLang="en-US" dirty="0"/>
          </a:p>
        </p:txBody>
      </p:sp>
      <p:sp>
        <p:nvSpPr>
          <p:cNvPr id="4" name="灯片编号占位符 3"/>
          <p:cNvSpPr>
            <a:spLocks noGrp="1"/>
          </p:cNvSpPr>
          <p:nvPr>
            <p:ph type="sldNum" sz="quarter" idx="5"/>
          </p:nvPr>
        </p:nvSpPr>
        <p:spPr/>
        <p:txBody>
          <a:bodyPr/>
          <a:lstStyle/>
          <a:p>
            <a:fld id="{A84A4FCD-1B0A-4A48-8081-4977E2813DA8}" type="slidenum">
              <a:rPr kumimoji="1" lang="zh-CN" altLang="en-US" smtClean="0"/>
              <a:t>16</a:t>
            </a:fld>
            <a:endParaRPr kumimoji="1" lang="zh-CN" altLang="en-US"/>
          </a:p>
        </p:txBody>
      </p:sp>
    </p:spTree>
    <p:extLst>
      <p:ext uri="{BB962C8B-B14F-4D97-AF65-F5344CB8AC3E}">
        <p14:creationId xmlns:p14="http://schemas.microsoft.com/office/powerpoint/2010/main" val="362957107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3.wdp"/><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3.wdp"/><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3.wdp"/><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3.wdp"/><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3.wdp"/><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3.wdp"/><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3.wdp"/><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3.wdp"/><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
    <p:spTree>
      <p:nvGrpSpPr>
        <p:cNvPr id="1" name=""/>
        <p:cNvGrpSpPr/>
        <p:nvPr/>
      </p:nvGrpSpPr>
      <p:grpSpPr>
        <a:xfrm>
          <a:off x="0" y="0"/>
          <a:ext cx="0" cy="0"/>
          <a:chOff x="0" y="0"/>
          <a:chExt cx="0" cy="0"/>
        </a:xfrm>
      </p:grpSpPr>
      <p:sp>
        <p:nvSpPr>
          <p:cNvPr id="18" name="椭圆 17">
            <a:extLst>
              <a:ext uri="{FF2B5EF4-FFF2-40B4-BE49-F238E27FC236}">
                <a16:creationId xmlns:a16="http://schemas.microsoft.com/office/drawing/2014/main" id="{4BABF8EC-A67D-EB44-BBA3-9D3B8F88C79E}"/>
              </a:ext>
            </a:extLst>
          </p:cNvPr>
          <p:cNvSpPr>
            <a:spLocks noChangeAspect="1"/>
          </p:cNvSpPr>
          <p:nvPr userDrawn="1"/>
        </p:nvSpPr>
        <p:spPr>
          <a:xfrm>
            <a:off x="-2226770" y="0"/>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a:extLst>
              <a:ext uri="{FF2B5EF4-FFF2-40B4-BE49-F238E27FC236}">
                <a16:creationId xmlns:a16="http://schemas.microsoft.com/office/drawing/2014/main" id="{272E0219-35BF-7644-9958-700067E9727D}"/>
              </a:ext>
            </a:extLst>
          </p:cNvPr>
          <p:cNvSpPr>
            <a:spLocks noChangeAspect="1"/>
          </p:cNvSpPr>
          <p:nvPr userDrawn="1"/>
        </p:nvSpPr>
        <p:spPr>
          <a:xfrm>
            <a:off x="0" y="2538359"/>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a:extLst>
              <a:ext uri="{FF2B5EF4-FFF2-40B4-BE49-F238E27FC236}">
                <a16:creationId xmlns:a16="http://schemas.microsoft.com/office/drawing/2014/main" id="{B84B84F9-F4C3-2C48-8B8E-64ACAB884B7A}"/>
              </a:ext>
            </a:extLst>
          </p:cNvPr>
          <p:cNvSpPr>
            <a:spLocks noChangeAspect="1"/>
          </p:cNvSpPr>
          <p:nvPr userDrawn="1"/>
        </p:nvSpPr>
        <p:spPr>
          <a:xfrm>
            <a:off x="0" y="-5741641"/>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a:extLst>
              <a:ext uri="{FF2B5EF4-FFF2-40B4-BE49-F238E27FC236}">
                <a16:creationId xmlns:a16="http://schemas.microsoft.com/office/drawing/2014/main" id="{C74654AB-265A-E842-BDCC-B219E7590A9F}"/>
              </a:ext>
            </a:extLst>
          </p:cNvPr>
          <p:cNvSpPr>
            <a:spLocks noChangeAspect="1"/>
          </p:cNvSpPr>
          <p:nvPr userDrawn="1"/>
        </p:nvSpPr>
        <p:spPr>
          <a:xfrm>
            <a:off x="3793004" y="-4026157"/>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a:extLst>
              <a:ext uri="{FF2B5EF4-FFF2-40B4-BE49-F238E27FC236}">
                <a16:creationId xmlns:a16="http://schemas.microsoft.com/office/drawing/2014/main" id="{24D193F3-0B77-D649-96EE-7809E032BA0E}"/>
              </a:ext>
            </a:extLst>
          </p:cNvPr>
          <p:cNvSpPr>
            <a:spLocks noChangeAspect="1"/>
          </p:cNvSpPr>
          <p:nvPr userDrawn="1"/>
        </p:nvSpPr>
        <p:spPr>
          <a:xfrm>
            <a:off x="10683117" y="473843"/>
            <a:ext cx="1800000" cy="1800000"/>
          </a:xfrm>
          <a:prstGeom prst="ellipse">
            <a:avLst/>
          </a:prstGeom>
          <a:gradFill>
            <a:gsLst>
              <a:gs pos="50000">
                <a:srgbClr val="0197AA">
                  <a:lumMod val="90000"/>
                </a:srgbClr>
              </a:gs>
              <a:gs pos="100000">
                <a:srgbClr val="EDF6F4">
                  <a:lumMod val="100000"/>
                </a:srgbClr>
              </a:gs>
            </a:gsLst>
            <a:lin ang="18900000" scaled="1"/>
          </a:gra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a:extLst>
              <a:ext uri="{FF2B5EF4-FFF2-40B4-BE49-F238E27FC236}">
                <a16:creationId xmlns:a16="http://schemas.microsoft.com/office/drawing/2014/main" id="{C5394836-CA55-D24E-9067-D02EF04871C3}"/>
              </a:ext>
            </a:extLst>
          </p:cNvPr>
          <p:cNvSpPr>
            <a:spLocks noChangeAspect="1"/>
          </p:cNvSpPr>
          <p:nvPr userDrawn="1"/>
        </p:nvSpPr>
        <p:spPr>
          <a:xfrm>
            <a:off x="10683117" y="2538359"/>
            <a:ext cx="1800000" cy="1800000"/>
          </a:xfrm>
          <a:prstGeom prst="ellipse">
            <a:avLst/>
          </a:prstGeom>
          <a:gradFill>
            <a:gsLst>
              <a:gs pos="50000">
                <a:srgbClr val="0197AA">
                  <a:lumMod val="90000"/>
                </a:srgbClr>
              </a:gs>
              <a:gs pos="100000">
                <a:srgbClr val="EDF6F4">
                  <a:lumMod val="100000"/>
                </a:srgbClr>
              </a:gs>
            </a:gsLst>
            <a:lin ang="18900000" scaled="1"/>
          </a:gra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a:extLst>
              <a:ext uri="{FF2B5EF4-FFF2-40B4-BE49-F238E27FC236}">
                <a16:creationId xmlns:a16="http://schemas.microsoft.com/office/drawing/2014/main" id="{0062A0DA-0416-7F43-980B-0187653ECFCA}"/>
              </a:ext>
            </a:extLst>
          </p:cNvPr>
          <p:cNvSpPr>
            <a:spLocks noChangeAspect="1"/>
          </p:cNvSpPr>
          <p:nvPr userDrawn="1"/>
        </p:nvSpPr>
        <p:spPr>
          <a:xfrm>
            <a:off x="10683117" y="4602875"/>
            <a:ext cx="1800000" cy="1800000"/>
          </a:xfrm>
          <a:prstGeom prst="ellipse">
            <a:avLst/>
          </a:prstGeom>
          <a:gradFill>
            <a:gsLst>
              <a:gs pos="50000">
                <a:srgbClr val="0197AA">
                  <a:lumMod val="90000"/>
                </a:srgbClr>
              </a:gs>
              <a:gs pos="100000">
                <a:srgbClr val="EDF6F4">
                  <a:lumMod val="100000"/>
                </a:srgbClr>
              </a:gs>
            </a:gsLst>
            <a:lin ang="18900000" scaled="1"/>
          </a:gra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a:extLst>
              <a:ext uri="{FF2B5EF4-FFF2-40B4-BE49-F238E27FC236}">
                <a16:creationId xmlns:a16="http://schemas.microsoft.com/office/drawing/2014/main" id="{FCC7F3B0-CB67-C246-9E69-596D1E210DAF}"/>
              </a:ext>
            </a:extLst>
          </p:cNvPr>
          <p:cNvSpPr>
            <a:spLocks noChangeAspect="1"/>
          </p:cNvSpPr>
          <p:nvPr userDrawn="1"/>
        </p:nvSpPr>
        <p:spPr>
          <a:xfrm>
            <a:off x="9100802" y="1818359"/>
            <a:ext cx="1440000" cy="1440000"/>
          </a:xfrm>
          <a:prstGeom prst="ellipse">
            <a:avLst/>
          </a:prstGeom>
          <a:gradFill>
            <a:gsLst>
              <a:gs pos="50000">
                <a:srgbClr val="0197AA">
                  <a:lumMod val="90000"/>
                </a:srgbClr>
              </a:gs>
              <a:gs pos="100000">
                <a:srgbClr val="EDF6F4">
                  <a:lumMod val="100000"/>
                </a:srgbClr>
              </a:gs>
            </a:gsLst>
            <a:lin ang="18900000" scaled="1"/>
          </a:gra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a:extLst>
              <a:ext uri="{FF2B5EF4-FFF2-40B4-BE49-F238E27FC236}">
                <a16:creationId xmlns:a16="http://schemas.microsoft.com/office/drawing/2014/main" id="{5A993A67-E4CC-C54F-A787-B8B6085E160D}"/>
              </a:ext>
            </a:extLst>
          </p:cNvPr>
          <p:cNvSpPr>
            <a:spLocks noChangeAspect="1"/>
          </p:cNvSpPr>
          <p:nvPr userDrawn="1"/>
        </p:nvSpPr>
        <p:spPr>
          <a:xfrm>
            <a:off x="9100802" y="3618359"/>
            <a:ext cx="1440000" cy="1440000"/>
          </a:xfrm>
          <a:prstGeom prst="ellipse">
            <a:avLst/>
          </a:prstGeom>
          <a:gradFill>
            <a:gsLst>
              <a:gs pos="50000">
                <a:srgbClr val="0197AA">
                  <a:lumMod val="90000"/>
                </a:srgbClr>
              </a:gs>
              <a:gs pos="100000">
                <a:srgbClr val="EDF6F4">
                  <a:lumMod val="100000"/>
                </a:srgbClr>
              </a:gs>
            </a:gsLst>
            <a:lin ang="18900000" scaled="1"/>
          </a:gra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a:extLst>
              <a:ext uri="{FF2B5EF4-FFF2-40B4-BE49-F238E27FC236}">
                <a16:creationId xmlns:a16="http://schemas.microsoft.com/office/drawing/2014/main" id="{00BC717F-FC69-C749-9FE7-FFEBE52D3FC1}"/>
              </a:ext>
            </a:extLst>
          </p:cNvPr>
          <p:cNvSpPr>
            <a:spLocks noChangeAspect="1"/>
          </p:cNvSpPr>
          <p:nvPr userDrawn="1"/>
        </p:nvSpPr>
        <p:spPr>
          <a:xfrm>
            <a:off x="7878487" y="2898359"/>
            <a:ext cx="1080000" cy="1080000"/>
          </a:xfrm>
          <a:prstGeom prst="ellipse">
            <a:avLst/>
          </a:prstGeom>
          <a:gradFill>
            <a:gsLst>
              <a:gs pos="50000">
                <a:srgbClr val="0197AA">
                  <a:lumMod val="90000"/>
                </a:srgbClr>
              </a:gs>
              <a:gs pos="100000">
                <a:srgbClr val="EDF6F4">
                  <a:lumMod val="100000"/>
                </a:srgbClr>
              </a:gs>
            </a:gsLst>
            <a:lin ang="18900000" scaled="1"/>
          </a:gra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3" name="图片 12">
            <a:extLst>
              <a:ext uri="{FF2B5EF4-FFF2-40B4-BE49-F238E27FC236}">
                <a16:creationId xmlns:a16="http://schemas.microsoft.com/office/drawing/2014/main" id="{DA434FB8-F6A8-B148-B8D9-747CB612456E}"/>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9353" b="89568" l="5403" r="93750">
                        <a14:foregroundMark x1="55085" y1="51079" x2="55085" y2="51079"/>
                        <a14:foregroundMark x1="43750" y1="63669" x2="43750" y2="63669"/>
                        <a14:foregroundMark x1="30085" y1="62950" x2="30085" y2="62950"/>
                        <a14:foregroundMark x1="17267" y1="28777" x2="17267" y2="28777"/>
                        <a14:foregroundMark x1="5403" y1="37770" x2="5403" y2="37770"/>
                        <a14:foregroundMark x1="75106" y1="33453" x2="75106" y2="33453"/>
                        <a14:foregroundMark x1="88242" y1="30576" x2="88242" y2="30576"/>
                        <a14:foregroundMark x1="93750" y1="27698" x2="93750" y2="27698"/>
                        <a14:backgroundMark x1="57521" y1="12230" x2="57521" y2="12230"/>
                      </a14:backgroundRemoval>
                    </a14:imgEffect>
                    <a14:imgEffect>
                      <a14:artisticMarker/>
                    </a14:imgEffect>
                  </a14:imgLayer>
                </a14:imgProps>
              </a:ext>
            </a:extLst>
          </a:blip>
          <a:stretch>
            <a:fillRect/>
          </a:stretch>
        </p:blipFill>
        <p:spPr>
          <a:xfrm>
            <a:off x="460161" y="488131"/>
            <a:ext cx="1472406" cy="433611"/>
          </a:xfrm>
          <a:prstGeom prst="rect">
            <a:avLst/>
          </a:prstGeom>
        </p:spPr>
      </p:pic>
      <p:sp>
        <p:nvSpPr>
          <p:cNvPr id="14" name="文本框 13">
            <a:extLst>
              <a:ext uri="{FF2B5EF4-FFF2-40B4-BE49-F238E27FC236}">
                <a16:creationId xmlns:a16="http://schemas.microsoft.com/office/drawing/2014/main" id="{3D166582-B719-DE4E-864F-5F53F56B99CA}"/>
              </a:ext>
            </a:extLst>
          </p:cNvPr>
          <p:cNvSpPr txBox="1"/>
          <p:nvPr userDrawn="1"/>
        </p:nvSpPr>
        <p:spPr>
          <a:xfrm>
            <a:off x="1932567" y="461911"/>
            <a:ext cx="7586007" cy="461665"/>
          </a:xfrm>
          <a:prstGeom prst="rect">
            <a:avLst/>
          </a:prstGeom>
          <a:noFill/>
        </p:spPr>
        <p:txBody>
          <a:bodyPr wrap="square" rtlCol="0">
            <a:spAutoFit/>
          </a:bodyPr>
          <a:lstStyle/>
          <a:p>
            <a:r>
              <a:rPr kumimoji="1" lang="zh-CN" altLang="en-US" sz="2400" dirty="0">
                <a:solidFill>
                  <a:srgbClr val="0197AA"/>
                </a:solidFill>
                <a:latin typeface="LANTINGHEI SC DEMIBOLD" panose="02000000000000000000" pitchFamily="2" charset="-122"/>
                <a:ea typeface="LANTINGHEI SC DEMIBOLD" panose="02000000000000000000" pitchFamily="2" charset="-122"/>
                <a:cs typeface="DIN Next Devanagari Std Medium" panose="020B0803020302020204" pitchFamily="34" charset="0"/>
              </a:rPr>
              <a:t>扭转烟草流行系列政策</a:t>
            </a:r>
          </a:p>
        </p:txBody>
      </p:sp>
      <p:pic>
        <p:nvPicPr>
          <p:cNvPr id="1028" name="Picture 4">
            <a:extLst>
              <a:ext uri="{FF2B5EF4-FFF2-40B4-BE49-F238E27FC236}">
                <a16:creationId xmlns:a16="http://schemas.microsoft.com/office/drawing/2014/main" id="{F17BD067-31CF-0B4E-BABB-EB4FEF286EC0}"/>
              </a:ext>
            </a:extLst>
          </p:cNvPr>
          <p:cNvPicPr>
            <a:picLocks noChangeAspect="1" noChangeArrowheads="1"/>
          </p:cNvPicPr>
          <p:nvPr userDrawn="1"/>
        </p:nvPicPr>
        <p:blipFill rotWithShape="1">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colorTemperature colorTemp="5900"/>
                    </a14:imgEffect>
                    <a14:imgEffect>
                      <a14:saturation sat="0"/>
                    </a14:imgEffect>
                    <a14:imgEffect>
                      <a14:brightnessContrast contrast="-20000"/>
                    </a14:imgEffect>
                  </a14:imgLayer>
                </a14:imgProps>
              </a:ext>
              <a:ext uri="{28A0092B-C50C-407E-A947-70E740481C1C}">
                <a14:useLocalDpi xmlns:a14="http://schemas.microsoft.com/office/drawing/2010/main" val="0"/>
              </a:ext>
            </a:extLst>
          </a:blip>
          <a:srcRect r="62984"/>
          <a:stretch/>
        </p:blipFill>
        <p:spPr bwMode="auto">
          <a:xfrm>
            <a:off x="464324" y="1056084"/>
            <a:ext cx="732040" cy="635517"/>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6">
            <a:extLst>
              <a:ext uri="{FF2B5EF4-FFF2-40B4-BE49-F238E27FC236}">
                <a16:creationId xmlns:a16="http://schemas.microsoft.com/office/drawing/2014/main" id="{1902AF89-EF6D-6741-A393-EDAD8FD3A683}"/>
              </a:ext>
            </a:extLst>
          </p:cNvPr>
          <p:cNvPicPr>
            <a:picLocks noChangeAspect="1" noChangeArrowheads="1"/>
          </p:cNvPicPr>
          <p:nvPr userDrawn="1"/>
        </p:nvPicPr>
        <p:blipFill>
          <a:blip r:embed="rId6">
            <a:clrChange>
              <a:clrFrom>
                <a:srgbClr val="FFFFFF"/>
              </a:clrFrom>
              <a:clrTo>
                <a:srgbClr val="FFFFFF">
                  <a:alpha val="0"/>
                </a:srgbClr>
              </a:clrTo>
            </a:clrChange>
            <a:extLst>
              <a:ext uri="{BEBA8EAE-BF5A-486C-A8C5-ECC9F3942E4B}">
                <a14:imgProps xmlns:a14="http://schemas.microsoft.com/office/drawing/2010/main">
                  <a14:imgLayer r:embed="rId7">
                    <a14:imgEffect>
                      <a14:sharpenSoften amount="-25000"/>
                    </a14:imgEffect>
                    <a14:imgEffect>
                      <a14:colorTemperature colorTemp="47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1441298" y="1106472"/>
            <a:ext cx="568746" cy="585129"/>
          </a:xfrm>
          <a:prstGeom prst="rect">
            <a:avLst/>
          </a:prstGeom>
          <a:noFill/>
          <a:extLst>
            <a:ext uri="{909E8E84-426E-40DD-AFC4-6F175D3DCCD1}">
              <a14:hiddenFill xmlns:a14="http://schemas.microsoft.com/office/drawing/2010/main">
                <a:solidFill>
                  <a:srgbClr val="FFFFFF"/>
                </a:solidFill>
              </a14:hiddenFill>
            </a:ext>
          </a:extLst>
        </p:spPr>
      </p:pic>
      <p:cxnSp>
        <p:nvCxnSpPr>
          <p:cNvPr id="22" name="直线连接符 21">
            <a:extLst>
              <a:ext uri="{FF2B5EF4-FFF2-40B4-BE49-F238E27FC236}">
                <a16:creationId xmlns:a16="http://schemas.microsoft.com/office/drawing/2014/main" id="{5BDFF383-09EF-3E41-B62C-FBC4A22D5D50}"/>
              </a:ext>
            </a:extLst>
          </p:cNvPr>
          <p:cNvCxnSpPr>
            <a:cxnSpLocks/>
          </p:cNvCxnSpPr>
          <p:nvPr userDrawn="1"/>
        </p:nvCxnSpPr>
        <p:spPr>
          <a:xfrm>
            <a:off x="1289149" y="1167366"/>
            <a:ext cx="0" cy="458777"/>
          </a:xfrm>
          <a:prstGeom prst="line">
            <a:avLst/>
          </a:prstGeom>
          <a:ln w="127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09491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说明">
    <p:spTree>
      <p:nvGrpSpPr>
        <p:cNvPr id="1" name=""/>
        <p:cNvGrpSpPr/>
        <p:nvPr/>
      </p:nvGrpSpPr>
      <p:grpSpPr>
        <a:xfrm>
          <a:off x="0" y="0"/>
          <a:ext cx="0" cy="0"/>
          <a:chOff x="0" y="0"/>
          <a:chExt cx="0" cy="0"/>
        </a:xfrm>
      </p:grpSpPr>
      <p:cxnSp>
        <p:nvCxnSpPr>
          <p:cNvPr id="18" name="直线连接符 17">
            <a:extLst>
              <a:ext uri="{FF2B5EF4-FFF2-40B4-BE49-F238E27FC236}">
                <a16:creationId xmlns:a16="http://schemas.microsoft.com/office/drawing/2014/main" id="{82087D8F-E102-B343-95AD-EB77B18A6B4E}"/>
              </a:ext>
            </a:extLst>
          </p:cNvPr>
          <p:cNvCxnSpPr>
            <a:cxnSpLocks/>
          </p:cNvCxnSpPr>
          <p:nvPr userDrawn="1"/>
        </p:nvCxnSpPr>
        <p:spPr>
          <a:xfrm>
            <a:off x="11484429" y="6305704"/>
            <a:ext cx="0" cy="263351"/>
          </a:xfrm>
          <a:prstGeom prst="line">
            <a:avLst/>
          </a:prstGeom>
          <a:ln w="12700">
            <a:solidFill>
              <a:srgbClr val="AE1320"/>
            </a:solidFill>
          </a:ln>
        </p:spPr>
        <p:style>
          <a:lnRef idx="1">
            <a:schemeClr val="accent1"/>
          </a:lnRef>
          <a:fillRef idx="0">
            <a:schemeClr val="accent1"/>
          </a:fillRef>
          <a:effectRef idx="0">
            <a:schemeClr val="accent1"/>
          </a:effectRef>
          <a:fontRef idx="minor">
            <a:schemeClr val="tx1"/>
          </a:fontRef>
        </p:style>
      </p:cxnSp>
      <p:sp>
        <p:nvSpPr>
          <p:cNvPr id="22" name="标题 21">
            <a:extLst>
              <a:ext uri="{FF2B5EF4-FFF2-40B4-BE49-F238E27FC236}">
                <a16:creationId xmlns:a16="http://schemas.microsoft.com/office/drawing/2014/main" id="{6F4C5485-78ED-2C45-818D-79F4EF6B6991}"/>
              </a:ext>
            </a:extLst>
          </p:cNvPr>
          <p:cNvSpPr>
            <a:spLocks noGrp="1"/>
          </p:cNvSpPr>
          <p:nvPr>
            <p:ph type="title" hasCustomPrompt="1"/>
          </p:nvPr>
        </p:nvSpPr>
        <p:spPr>
          <a:xfrm>
            <a:off x="838200" y="365125"/>
            <a:ext cx="8817732" cy="1325563"/>
          </a:xfrm>
          <a:prstGeom prst="rect">
            <a:avLst/>
          </a:prstGeom>
        </p:spPr>
        <p:txBody>
          <a:bodyPr anchor="ctr"/>
          <a:lstStyle>
            <a:lvl1pPr>
              <a:defRPr>
                <a:solidFill>
                  <a:schemeClr val="tx1"/>
                </a:solidFill>
                <a:latin typeface="Drive Medium" panose="020B0103030500020004" pitchFamily="34" charset="0"/>
                <a:ea typeface="LANTINGHEI SC DEMIBOLD" panose="02000000000000000000" pitchFamily="2" charset="-122"/>
              </a:defRPr>
            </a:lvl1pPr>
          </a:lstStyle>
          <a:p>
            <a:r>
              <a:rPr kumimoji="1" lang="zh-CN" altLang="en-US" dirty="0"/>
              <a:t>标题 </a:t>
            </a:r>
            <a:r>
              <a:rPr kumimoji="1" lang="en-US" altLang="zh-CN" dirty="0"/>
              <a:t>Head 1</a:t>
            </a:r>
            <a:endParaRPr kumimoji="1" lang="zh-CN" altLang="en-US" dirty="0"/>
          </a:p>
        </p:txBody>
      </p:sp>
      <p:sp>
        <p:nvSpPr>
          <p:cNvPr id="24" name="文本框 23">
            <a:extLst>
              <a:ext uri="{FF2B5EF4-FFF2-40B4-BE49-F238E27FC236}">
                <a16:creationId xmlns:a16="http://schemas.microsoft.com/office/drawing/2014/main" id="{B2D4E7E0-3170-E340-A7D3-3216416B6CFD}"/>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rgbClr val="AE1320"/>
                </a:solidFill>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rgbClr val="AE1320"/>
                </a:solidFill>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cxnSp>
        <p:nvCxnSpPr>
          <p:cNvPr id="3" name="直线连接符 2">
            <a:extLst>
              <a:ext uri="{FF2B5EF4-FFF2-40B4-BE49-F238E27FC236}">
                <a16:creationId xmlns:a16="http://schemas.microsoft.com/office/drawing/2014/main" id="{CC2A19D3-D20F-8E44-AE1F-F081B8DE19F3}"/>
              </a:ext>
            </a:extLst>
          </p:cNvPr>
          <p:cNvCxnSpPr>
            <a:cxnSpLocks/>
          </p:cNvCxnSpPr>
          <p:nvPr userDrawn="1"/>
        </p:nvCxnSpPr>
        <p:spPr>
          <a:xfrm>
            <a:off x="838200" y="1690688"/>
            <a:ext cx="10515600" cy="0"/>
          </a:xfrm>
          <a:prstGeom prst="line">
            <a:avLst/>
          </a:prstGeom>
          <a:ln w="38100">
            <a:solidFill>
              <a:srgbClr val="69AD3D"/>
            </a:solidFill>
          </a:ln>
        </p:spPr>
        <p:style>
          <a:lnRef idx="1">
            <a:schemeClr val="accent1"/>
          </a:lnRef>
          <a:fillRef idx="0">
            <a:schemeClr val="accent1"/>
          </a:fillRef>
          <a:effectRef idx="0">
            <a:schemeClr val="accent1"/>
          </a:effectRef>
          <a:fontRef idx="minor">
            <a:schemeClr val="tx1"/>
          </a:fontRef>
        </p:style>
      </p:cxnSp>
      <p:sp>
        <p:nvSpPr>
          <p:cNvPr id="5" name="文本占位符 4">
            <a:extLst>
              <a:ext uri="{FF2B5EF4-FFF2-40B4-BE49-F238E27FC236}">
                <a16:creationId xmlns:a16="http://schemas.microsoft.com/office/drawing/2014/main" id="{8A821DDE-D17C-7A4E-8099-396AA08C1407}"/>
              </a:ext>
            </a:extLst>
          </p:cNvPr>
          <p:cNvSpPr>
            <a:spLocks noGrp="1"/>
          </p:cNvSpPr>
          <p:nvPr>
            <p:ph type="body" sz="quarter" idx="11" hasCustomPrompt="1"/>
          </p:nvPr>
        </p:nvSpPr>
        <p:spPr>
          <a:xfrm>
            <a:off x="838200" y="1690688"/>
            <a:ext cx="10515600" cy="642937"/>
          </a:xfrm>
          <a:prstGeom prst="rect">
            <a:avLst/>
          </a:prstGeom>
        </p:spPr>
        <p:txBody>
          <a:bodyPr anchor="ctr"/>
          <a:lstStyle>
            <a:lvl1pPr marL="0" indent="0">
              <a:buNone/>
              <a:defRPr>
                <a:solidFill>
                  <a:srgbClr val="AE1320"/>
                </a:solidFill>
                <a:latin typeface="Drive Medium" panose="020B0103030500020004" pitchFamily="34" charset="0"/>
                <a:ea typeface="LANTINGHEI SC DEMIBOLD" panose="02000000000000000000" pitchFamily="2" charset="-122"/>
              </a:defRPr>
            </a:lvl1pPr>
          </a:lstStyle>
          <a:p>
            <a:pPr lvl="0"/>
            <a:r>
              <a:rPr kumimoji="1" lang="zh-CN" altLang="en-US" dirty="0"/>
              <a:t>副标题</a:t>
            </a:r>
            <a:r>
              <a:rPr kumimoji="1" lang="en-US" altLang="zh-CN" dirty="0"/>
              <a:t> Head 2</a:t>
            </a:r>
            <a:endParaRPr kumimoji="1" lang="zh-CN" altLang="en-US" dirty="0"/>
          </a:p>
        </p:txBody>
      </p:sp>
      <p:sp>
        <p:nvSpPr>
          <p:cNvPr id="7" name="内容占位符 6">
            <a:extLst>
              <a:ext uri="{FF2B5EF4-FFF2-40B4-BE49-F238E27FC236}">
                <a16:creationId xmlns:a16="http://schemas.microsoft.com/office/drawing/2014/main" id="{F168B989-7F74-5A44-9C78-8AD84B0E7547}"/>
              </a:ext>
            </a:extLst>
          </p:cNvPr>
          <p:cNvSpPr>
            <a:spLocks noGrp="1"/>
          </p:cNvSpPr>
          <p:nvPr>
            <p:ph sz="quarter" idx="12" hasCustomPrompt="1"/>
          </p:nvPr>
        </p:nvSpPr>
        <p:spPr>
          <a:xfrm>
            <a:off x="838200" y="2647950"/>
            <a:ext cx="10515600" cy="3375025"/>
          </a:xfrm>
          <a:prstGeom prst="rect">
            <a:avLst/>
          </a:prstGeom>
        </p:spPr>
        <p:txBody>
          <a:bodyPr anchor="ctr">
            <a:normAutofit/>
          </a:bodyPr>
          <a:lstStyle>
            <a:lvl1pPr marL="0" indent="0" algn="just">
              <a:lnSpc>
                <a:spcPct val="150000"/>
              </a:lnSpc>
              <a:buNone/>
              <a:defRPr sz="1800">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pic>
        <p:nvPicPr>
          <p:cNvPr id="9" name="Picture 4">
            <a:extLst>
              <a:ext uri="{FF2B5EF4-FFF2-40B4-BE49-F238E27FC236}">
                <a16:creationId xmlns:a16="http://schemas.microsoft.com/office/drawing/2014/main" id="{1BC53DE7-6835-464C-8252-C6DFB1769EB8}"/>
              </a:ext>
            </a:extLst>
          </p:cNvPr>
          <p:cNvPicPr>
            <a:picLocks noChangeAspect="1" noChangeArrowheads="1"/>
          </p:cNvPicPr>
          <p:nvPr userDrawn="1"/>
        </p:nvPicPr>
        <p:blipFill rotWithShape="1">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colorTemperature colorTemp="5900"/>
                    </a14:imgEffect>
                    <a14:imgEffect>
                      <a14:saturation sat="0"/>
                    </a14:imgEffect>
                    <a14:imgEffect>
                      <a14:brightnessContrast contrast="-20000"/>
                    </a14:imgEffect>
                  </a14:imgLayer>
                </a14:imgProps>
              </a:ext>
              <a:ext uri="{28A0092B-C50C-407E-A947-70E740481C1C}">
                <a14:useLocalDpi xmlns:a14="http://schemas.microsoft.com/office/drawing/2010/main" val="0"/>
              </a:ext>
            </a:extLst>
          </a:blip>
          <a:srcRect r="62984"/>
          <a:stretch/>
        </p:blipFill>
        <p:spPr bwMode="auto">
          <a:xfrm>
            <a:off x="9808080" y="659760"/>
            <a:ext cx="732040" cy="63551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a:extLst>
              <a:ext uri="{FF2B5EF4-FFF2-40B4-BE49-F238E27FC236}">
                <a16:creationId xmlns:a16="http://schemas.microsoft.com/office/drawing/2014/main" id="{F9C82DCD-CE0B-1143-AF8E-57A081354412}"/>
              </a:ext>
            </a:extLst>
          </p:cNvPr>
          <p:cNvPicPr>
            <a:picLocks noChangeAspect="1" noChangeArrowheads="1"/>
          </p:cNvPicPr>
          <p:nvPr userDrawn="1"/>
        </p:nvPicPr>
        <p:blipFill>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sharpenSoften amount="-25000"/>
                    </a14:imgEffect>
                    <a14:imgEffect>
                      <a14:colorTemperature colorTemp="47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10785054" y="710148"/>
            <a:ext cx="568746" cy="585129"/>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直线连接符 10">
            <a:extLst>
              <a:ext uri="{FF2B5EF4-FFF2-40B4-BE49-F238E27FC236}">
                <a16:creationId xmlns:a16="http://schemas.microsoft.com/office/drawing/2014/main" id="{27A6E30A-A0A7-0C4F-B489-790285A5DB4B}"/>
              </a:ext>
            </a:extLst>
          </p:cNvPr>
          <p:cNvCxnSpPr>
            <a:cxnSpLocks/>
          </p:cNvCxnSpPr>
          <p:nvPr userDrawn="1"/>
        </p:nvCxnSpPr>
        <p:spPr>
          <a:xfrm>
            <a:off x="10632905" y="771042"/>
            <a:ext cx="0" cy="458777"/>
          </a:xfrm>
          <a:prstGeom prst="line">
            <a:avLst/>
          </a:prstGeom>
          <a:ln w="127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47884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说明 两栏">
    <p:spTree>
      <p:nvGrpSpPr>
        <p:cNvPr id="1" name=""/>
        <p:cNvGrpSpPr/>
        <p:nvPr/>
      </p:nvGrpSpPr>
      <p:grpSpPr>
        <a:xfrm>
          <a:off x="0" y="0"/>
          <a:ext cx="0" cy="0"/>
          <a:chOff x="0" y="0"/>
          <a:chExt cx="0" cy="0"/>
        </a:xfrm>
      </p:grpSpPr>
      <p:sp>
        <p:nvSpPr>
          <p:cNvPr id="22" name="标题 21">
            <a:extLst>
              <a:ext uri="{FF2B5EF4-FFF2-40B4-BE49-F238E27FC236}">
                <a16:creationId xmlns:a16="http://schemas.microsoft.com/office/drawing/2014/main" id="{6F4C5485-78ED-2C45-818D-79F4EF6B6991}"/>
              </a:ext>
            </a:extLst>
          </p:cNvPr>
          <p:cNvSpPr>
            <a:spLocks noGrp="1"/>
          </p:cNvSpPr>
          <p:nvPr>
            <p:ph type="title" hasCustomPrompt="1"/>
          </p:nvPr>
        </p:nvSpPr>
        <p:spPr>
          <a:xfrm>
            <a:off x="838200" y="365125"/>
            <a:ext cx="8817732" cy="1325563"/>
          </a:xfrm>
          <a:prstGeom prst="rect">
            <a:avLst/>
          </a:prstGeom>
        </p:spPr>
        <p:txBody>
          <a:bodyPr anchor="ctr"/>
          <a:lstStyle>
            <a:lvl1pPr>
              <a:defRPr>
                <a:solidFill>
                  <a:schemeClr val="tx1"/>
                </a:solidFill>
                <a:latin typeface="Drive Medium" panose="020B0103030500020004" pitchFamily="34" charset="0"/>
                <a:ea typeface="LANTINGHEI SC DEMIBOLD" panose="02000000000000000000" pitchFamily="2" charset="-122"/>
              </a:defRPr>
            </a:lvl1pPr>
          </a:lstStyle>
          <a:p>
            <a:r>
              <a:rPr kumimoji="1" lang="zh-CN" altLang="en-US" dirty="0"/>
              <a:t>标题 </a:t>
            </a:r>
            <a:r>
              <a:rPr kumimoji="1" lang="en-US" altLang="zh-CN" dirty="0"/>
              <a:t>Head 1</a:t>
            </a:r>
            <a:endParaRPr kumimoji="1" lang="zh-CN" altLang="en-US" dirty="0"/>
          </a:p>
        </p:txBody>
      </p:sp>
      <p:cxnSp>
        <p:nvCxnSpPr>
          <p:cNvPr id="3" name="直线连接符 2">
            <a:extLst>
              <a:ext uri="{FF2B5EF4-FFF2-40B4-BE49-F238E27FC236}">
                <a16:creationId xmlns:a16="http://schemas.microsoft.com/office/drawing/2014/main" id="{CC2A19D3-D20F-8E44-AE1F-F081B8DE19F3}"/>
              </a:ext>
            </a:extLst>
          </p:cNvPr>
          <p:cNvCxnSpPr>
            <a:cxnSpLocks/>
          </p:cNvCxnSpPr>
          <p:nvPr userDrawn="1"/>
        </p:nvCxnSpPr>
        <p:spPr>
          <a:xfrm>
            <a:off x="838200" y="1690688"/>
            <a:ext cx="10515600" cy="0"/>
          </a:xfrm>
          <a:prstGeom prst="line">
            <a:avLst/>
          </a:prstGeom>
          <a:ln w="38100">
            <a:solidFill>
              <a:srgbClr val="69AD3D"/>
            </a:solidFill>
          </a:ln>
        </p:spPr>
        <p:style>
          <a:lnRef idx="1">
            <a:schemeClr val="accent1"/>
          </a:lnRef>
          <a:fillRef idx="0">
            <a:schemeClr val="accent1"/>
          </a:fillRef>
          <a:effectRef idx="0">
            <a:schemeClr val="accent1"/>
          </a:effectRef>
          <a:fontRef idx="minor">
            <a:schemeClr val="tx1"/>
          </a:fontRef>
        </p:style>
      </p:cxnSp>
      <p:sp>
        <p:nvSpPr>
          <p:cNvPr id="5" name="文本占位符 4">
            <a:extLst>
              <a:ext uri="{FF2B5EF4-FFF2-40B4-BE49-F238E27FC236}">
                <a16:creationId xmlns:a16="http://schemas.microsoft.com/office/drawing/2014/main" id="{8A821DDE-D17C-7A4E-8099-396AA08C1407}"/>
              </a:ext>
            </a:extLst>
          </p:cNvPr>
          <p:cNvSpPr>
            <a:spLocks noGrp="1"/>
          </p:cNvSpPr>
          <p:nvPr>
            <p:ph type="body" sz="quarter" idx="11" hasCustomPrompt="1"/>
          </p:nvPr>
        </p:nvSpPr>
        <p:spPr>
          <a:xfrm>
            <a:off x="838200" y="1690688"/>
            <a:ext cx="10515600" cy="642937"/>
          </a:xfrm>
          <a:prstGeom prst="rect">
            <a:avLst/>
          </a:prstGeom>
        </p:spPr>
        <p:txBody>
          <a:bodyPr anchor="ctr"/>
          <a:lstStyle>
            <a:lvl1pPr marL="0" indent="0">
              <a:buNone/>
              <a:defRPr>
                <a:solidFill>
                  <a:srgbClr val="AE1320"/>
                </a:solidFill>
                <a:latin typeface="Drive Medium" panose="020B0103030500020004" pitchFamily="34" charset="0"/>
                <a:ea typeface="LANTINGHEI SC DEMIBOLD" panose="02000000000000000000" pitchFamily="2" charset="-122"/>
              </a:defRPr>
            </a:lvl1pPr>
          </a:lstStyle>
          <a:p>
            <a:pPr lvl="0"/>
            <a:r>
              <a:rPr kumimoji="1" lang="zh-CN" altLang="en-US" dirty="0"/>
              <a:t>副标题</a:t>
            </a:r>
            <a:r>
              <a:rPr kumimoji="1" lang="en-US" altLang="zh-CN" dirty="0"/>
              <a:t> Head 2</a:t>
            </a:r>
            <a:endParaRPr kumimoji="1" lang="zh-CN" altLang="en-US" dirty="0"/>
          </a:p>
        </p:txBody>
      </p:sp>
      <p:sp>
        <p:nvSpPr>
          <p:cNvPr id="7" name="内容占位符 6">
            <a:extLst>
              <a:ext uri="{FF2B5EF4-FFF2-40B4-BE49-F238E27FC236}">
                <a16:creationId xmlns:a16="http://schemas.microsoft.com/office/drawing/2014/main" id="{F168B989-7F74-5A44-9C78-8AD84B0E7547}"/>
              </a:ext>
            </a:extLst>
          </p:cNvPr>
          <p:cNvSpPr>
            <a:spLocks noGrp="1"/>
          </p:cNvSpPr>
          <p:nvPr>
            <p:ph sz="quarter" idx="12" hasCustomPrompt="1"/>
          </p:nvPr>
        </p:nvSpPr>
        <p:spPr>
          <a:xfrm>
            <a:off x="838200" y="2647950"/>
            <a:ext cx="5257800" cy="3375025"/>
          </a:xfrm>
          <a:prstGeom prst="rect">
            <a:avLst/>
          </a:prstGeom>
        </p:spPr>
        <p:txBody>
          <a:bodyPr anchor="ctr">
            <a:normAutofit/>
          </a:bodyPr>
          <a:lstStyle>
            <a:lvl1pPr marL="0" indent="0" algn="just">
              <a:lnSpc>
                <a:spcPct val="150000"/>
              </a:lnSpc>
              <a:buNone/>
              <a:defRPr sz="1800">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sp>
        <p:nvSpPr>
          <p:cNvPr id="9" name="内容占位符 6">
            <a:extLst>
              <a:ext uri="{FF2B5EF4-FFF2-40B4-BE49-F238E27FC236}">
                <a16:creationId xmlns:a16="http://schemas.microsoft.com/office/drawing/2014/main" id="{7F11D5B9-4CF8-A64B-B375-1C353B2F09E1}"/>
              </a:ext>
            </a:extLst>
          </p:cNvPr>
          <p:cNvSpPr>
            <a:spLocks noGrp="1"/>
          </p:cNvSpPr>
          <p:nvPr>
            <p:ph sz="quarter" idx="13" hasCustomPrompt="1"/>
          </p:nvPr>
        </p:nvSpPr>
        <p:spPr>
          <a:xfrm>
            <a:off x="6096000" y="2648829"/>
            <a:ext cx="5257800" cy="3375025"/>
          </a:xfrm>
          <a:prstGeom prst="rect">
            <a:avLst/>
          </a:prstGeom>
        </p:spPr>
        <p:txBody>
          <a:bodyPr anchor="ctr">
            <a:normAutofit/>
          </a:bodyPr>
          <a:lstStyle>
            <a:lvl1pPr marL="0" indent="0" algn="just">
              <a:lnSpc>
                <a:spcPct val="150000"/>
              </a:lnSpc>
              <a:buNone/>
              <a:defRPr sz="1800">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cxnSp>
        <p:nvCxnSpPr>
          <p:cNvPr id="11" name="直线连接符 10">
            <a:extLst>
              <a:ext uri="{FF2B5EF4-FFF2-40B4-BE49-F238E27FC236}">
                <a16:creationId xmlns:a16="http://schemas.microsoft.com/office/drawing/2014/main" id="{97BD9546-E657-534A-A8AB-8340DB0E5E24}"/>
              </a:ext>
            </a:extLst>
          </p:cNvPr>
          <p:cNvCxnSpPr>
            <a:cxnSpLocks/>
          </p:cNvCxnSpPr>
          <p:nvPr userDrawn="1"/>
        </p:nvCxnSpPr>
        <p:spPr>
          <a:xfrm>
            <a:off x="11484429" y="6305704"/>
            <a:ext cx="0" cy="263351"/>
          </a:xfrm>
          <a:prstGeom prst="line">
            <a:avLst/>
          </a:prstGeom>
          <a:ln w="12700">
            <a:solidFill>
              <a:srgbClr val="AE1320"/>
            </a:soli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BB4AE7F9-4482-624B-9E28-82D2847E9921}"/>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rgbClr val="AE1320"/>
                </a:solidFill>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rgbClr val="AE1320"/>
                </a:solidFill>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pic>
        <p:nvPicPr>
          <p:cNvPr id="13" name="Picture 4">
            <a:extLst>
              <a:ext uri="{FF2B5EF4-FFF2-40B4-BE49-F238E27FC236}">
                <a16:creationId xmlns:a16="http://schemas.microsoft.com/office/drawing/2014/main" id="{617450B6-6DC9-C44B-A841-473DF04983AE}"/>
              </a:ext>
            </a:extLst>
          </p:cNvPr>
          <p:cNvPicPr>
            <a:picLocks noChangeAspect="1" noChangeArrowheads="1"/>
          </p:cNvPicPr>
          <p:nvPr userDrawn="1"/>
        </p:nvPicPr>
        <p:blipFill rotWithShape="1">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colorTemperature colorTemp="5900"/>
                    </a14:imgEffect>
                    <a14:imgEffect>
                      <a14:saturation sat="0"/>
                    </a14:imgEffect>
                    <a14:imgEffect>
                      <a14:brightnessContrast contrast="-20000"/>
                    </a14:imgEffect>
                  </a14:imgLayer>
                </a14:imgProps>
              </a:ext>
              <a:ext uri="{28A0092B-C50C-407E-A947-70E740481C1C}">
                <a14:useLocalDpi xmlns:a14="http://schemas.microsoft.com/office/drawing/2010/main" val="0"/>
              </a:ext>
            </a:extLst>
          </a:blip>
          <a:srcRect r="62984"/>
          <a:stretch/>
        </p:blipFill>
        <p:spPr bwMode="auto">
          <a:xfrm>
            <a:off x="9808080" y="659760"/>
            <a:ext cx="732040" cy="63551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a:extLst>
              <a:ext uri="{FF2B5EF4-FFF2-40B4-BE49-F238E27FC236}">
                <a16:creationId xmlns:a16="http://schemas.microsoft.com/office/drawing/2014/main" id="{6BCA46C6-214E-E844-A411-8237B04B0C69}"/>
              </a:ext>
            </a:extLst>
          </p:cNvPr>
          <p:cNvPicPr>
            <a:picLocks noChangeAspect="1" noChangeArrowheads="1"/>
          </p:cNvPicPr>
          <p:nvPr userDrawn="1"/>
        </p:nvPicPr>
        <p:blipFill>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sharpenSoften amount="-25000"/>
                    </a14:imgEffect>
                    <a14:imgEffect>
                      <a14:colorTemperature colorTemp="47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10785054" y="710148"/>
            <a:ext cx="568746" cy="585129"/>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直线连接符 14">
            <a:extLst>
              <a:ext uri="{FF2B5EF4-FFF2-40B4-BE49-F238E27FC236}">
                <a16:creationId xmlns:a16="http://schemas.microsoft.com/office/drawing/2014/main" id="{4503916E-3544-A149-AC8C-18F8FD861EAF}"/>
              </a:ext>
            </a:extLst>
          </p:cNvPr>
          <p:cNvCxnSpPr>
            <a:cxnSpLocks/>
          </p:cNvCxnSpPr>
          <p:nvPr userDrawn="1"/>
        </p:nvCxnSpPr>
        <p:spPr>
          <a:xfrm>
            <a:off x="10632905" y="771042"/>
            <a:ext cx="0" cy="458777"/>
          </a:xfrm>
          <a:prstGeom prst="line">
            <a:avLst/>
          </a:prstGeom>
          <a:ln w="127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9195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背景 两栏">
    <p:spTree>
      <p:nvGrpSpPr>
        <p:cNvPr id="1" name=""/>
        <p:cNvGrpSpPr/>
        <p:nvPr/>
      </p:nvGrpSpPr>
      <p:grpSpPr>
        <a:xfrm>
          <a:off x="0" y="0"/>
          <a:ext cx="0" cy="0"/>
          <a:chOff x="0" y="0"/>
          <a:chExt cx="0" cy="0"/>
        </a:xfrm>
      </p:grpSpPr>
      <p:sp>
        <p:nvSpPr>
          <p:cNvPr id="8" name="文本占位符 10">
            <a:extLst>
              <a:ext uri="{FF2B5EF4-FFF2-40B4-BE49-F238E27FC236}">
                <a16:creationId xmlns:a16="http://schemas.microsoft.com/office/drawing/2014/main" id="{93FCD19C-A9BA-6146-90B7-45B6D4954B3C}"/>
              </a:ext>
            </a:extLst>
          </p:cNvPr>
          <p:cNvSpPr>
            <a:spLocks noGrp="1"/>
          </p:cNvSpPr>
          <p:nvPr>
            <p:ph type="body" sz="quarter" idx="13" hasCustomPrompt="1"/>
          </p:nvPr>
        </p:nvSpPr>
        <p:spPr>
          <a:xfrm>
            <a:off x="-1104001" y="-171001"/>
            <a:ext cx="14400000" cy="7200000"/>
          </a:xfrm>
          <a:prstGeom prst="rect">
            <a:avLst/>
          </a:prstGeom>
        </p:spPr>
        <p:txBody>
          <a:bodyPr anchor="ctr"/>
          <a:lstStyle>
            <a:lvl1pPr marL="0" indent="0" algn="l">
              <a:buNone/>
              <a:defRPr sz="19900">
                <a:solidFill>
                  <a:schemeClr val="bg1">
                    <a:lumMod val="75000"/>
                    <a:alpha val="20000"/>
                  </a:schemeClr>
                </a:solidFill>
                <a:effectLst>
                  <a:outerShdw blurRad="63500" dist="63500" dir="2700000" algn="tl" rotWithShape="0">
                    <a:schemeClr val="tx1">
                      <a:alpha val="30000"/>
                    </a:schemeClr>
                  </a:outerShdw>
                </a:effectLst>
                <a:latin typeface="Drive Medium" panose="020B0103030500020004" pitchFamily="34" charset="0"/>
                <a:ea typeface="LANTINGHEI SC DEMIBOLD" panose="02000000000000000000" pitchFamily="2" charset="-122"/>
              </a:defRPr>
            </a:lvl1pPr>
          </a:lstStyle>
          <a:p>
            <a:pPr lvl="0"/>
            <a:r>
              <a:rPr kumimoji="1" lang="zh-CN" altLang="en-US" dirty="0"/>
              <a:t>背景文字</a:t>
            </a:r>
            <a:endParaRPr kumimoji="1" lang="en-US" altLang="zh-CN" dirty="0"/>
          </a:p>
          <a:p>
            <a:pPr lvl="0"/>
            <a:r>
              <a:rPr kumimoji="1" lang="en-US" altLang="zh-CN" dirty="0"/>
              <a:t>Background</a:t>
            </a:r>
            <a:endParaRPr kumimoji="1" lang="zh-CN" altLang="en-US" dirty="0"/>
          </a:p>
        </p:txBody>
      </p:sp>
      <p:cxnSp>
        <p:nvCxnSpPr>
          <p:cNvPr id="18" name="直线连接符 17">
            <a:extLst>
              <a:ext uri="{FF2B5EF4-FFF2-40B4-BE49-F238E27FC236}">
                <a16:creationId xmlns:a16="http://schemas.microsoft.com/office/drawing/2014/main" id="{82087D8F-E102-B343-95AD-EB77B18A6B4E}"/>
              </a:ext>
            </a:extLst>
          </p:cNvPr>
          <p:cNvCxnSpPr>
            <a:cxnSpLocks/>
          </p:cNvCxnSpPr>
          <p:nvPr userDrawn="1"/>
        </p:nvCxnSpPr>
        <p:spPr>
          <a:xfrm>
            <a:off x="11484429" y="6305704"/>
            <a:ext cx="0" cy="26335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B2D4E7E0-3170-E340-A7D3-3216416B6CFD}"/>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rgbClr val="372A6B"/>
                </a:solidFill>
                <a:effectLst>
                  <a:outerShdw blurRad="38100" dist="38100" dir="2700000" algn="tl">
                    <a:srgbClr val="000000">
                      <a:alpha val="43137"/>
                    </a:srgbClr>
                  </a:outerShdw>
                </a:effectLst>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rgbClr val="372A6B"/>
                </a:solidFill>
                <a:effectLst>
                  <a:outerShdw blurRad="38100" dist="38100" dir="2700000" algn="tl">
                    <a:srgbClr val="000000">
                      <a:alpha val="43137"/>
                    </a:srgbClr>
                  </a:outerShdw>
                </a:effectLst>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sp>
        <p:nvSpPr>
          <p:cNvPr id="7" name="内容占位符 6">
            <a:extLst>
              <a:ext uri="{FF2B5EF4-FFF2-40B4-BE49-F238E27FC236}">
                <a16:creationId xmlns:a16="http://schemas.microsoft.com/office/drawing/2014/main" id="{F168B989-7F74-5A44-9C78-8AD84B0E7547}"/>
              </a:ext>
            </a:extLst>
          </p:cNvPr>
          <p:cNvSpPr>
            <a:spLocks noGrp="1"/>
          </p:cNvSpPr>
          <p:nvPr>
            <p:ph sz="quarter" idx="12" hasCustomPrompt="1"/>
          </p:nvPr>
        </p:nvSpPr>
        <p:spPr>
          <a:xfrm>
            <a:off x="390518" y="1741487"/>
            <a:ext cx="5257800" cy="3375025"/>
          </a:xfrm>
          <a:prstGeom prst="rect">
            <a:avLst/>
          </a:prstGeom>
        </p:spPr>
        <p:txBody>
          <a:bodyPr anchor="ctr">
            <a:normAutofit/>
          </a:bodyPr>
          <a:lstStyle>
            <a:lvl1pPr marL="0" indent="0" algn="ctr">
              <a:lnSpc>
                <a:spcPct val="100000"/>
              </a:lnSpc>
              <a:buNone/>
              <a:defRPr sz="3200">
                <a:solidFill>
                  <a:schemeClr val="bg1"/>
                </a:solidFill>
                <a:effectLst>
                  <a:outerShdw blurRad="38100" dist="38100" dir="2700000" algn="tl">
                    <a:srgbClr val="000000">
                      <a:alpha val="43137"/>
                    </a:srgbClr>
                  </a:outerShdw>
                </a:effectLst>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sp>
        <p:nvSpPr>
          <p:cNvPr id="10" name="内容占位符 6">
            <a:extLst>
              <a:ext uri="{FF2B5EF4-FFF2-40B4-BE49-F238E27FC236}">
                <a16:creationId xmlns:a16="http://schemas.microsoft.com/office/drawing/2014/main" id="{8770A4F6-81D7-1B4C-A1AE-134463189367}"/>
              </a:ext>
            </a:extLst>
          </p:cNvPr>
          <p:cNvSpPr>
            <a:spLocks noGrp="1"/>
          </p:cNvSpPr>
          <p:nvPr>
            <p:ph sz="quarter" idx="14" hasCustomPrompt="1"/>
          </p:nvPr>
        </p:nvSpPr>
        <p:spPr>
          <a:xfrm>
            <a:off x="6543683" y="1741487"/>
            <a:ext cx="5257800" cy="3375025"/>
          </a:xfrm>
          <a:prstGeom prst="rect">
            <a:avLst/>
          </a:prstGeom>
        </p:spPr>
        <p:txBody>
          <a:bodyPr anchor="ctr">
            <a:normAutofit/>
          </a:bodyPr>
          <a:lstStyle>
            <a:lvl1pPr marL="0" indent="0" algn="ctr">
              <a:lnSpc>
                <a:spcPct val="100000"/>
              </a:lnSpc>
              <a:buNone/>
              <a:defRPr sz="3200">
                <a:solidFill>
                  <a:schemeClr val="bg1"/>
                </a:solidFill>
                <a:effectLst>
                  <a:outerShdw blurRad="38100" dist="38100" dir="2700000" algn="tl">
                    <a:srgbClr val="000000">
                      <a:alpha val="43137"/>
                    </a:srgbClr>
                  </a:outerShdw>
                </a:effectLst>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cxnSp>
        <p:nvCxnSpPr>
          <p:cNvPr id="13" name="直线连接符 12">
            <a:extLst>
              <a:ext uri="{FF2B5EF4-FFF2-40B4-BE49-F238E27FC236}">
                <a16:creationId xmlns:a16="http://schemas.microsoft.com/office/drawing/2014/main" id="{26FBAACA-3DFD-4243-9F23-3F2ACD0AE1ED}"/>
              </a:ext>
            </a:extLst>
          </p:cNvPr>
          <p:cNvCxnSpPr>
            <a:cxnSpLocks/>
          </p:cNvCxnSpPr>
          <p:nvPr userDrawn="1"/>
        </p:nvCxnSpPr>
        <p:spPr>
          <a:xfrm>
            <a:off x="6096000" y="1741487"/>
            <a:ext cx="0" cy="3375025"/>
          </a:xfrm>
          <a:prstGeom prst="line">
            <a:avLst/>
          </a:prstGeom>
          <a:ln w="38100">
            <a:solidFill>
              <a:srgbClr val="372A6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44012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背景">
    <p:spTree>
      <p:nvGrpSpPr>
        <p:cNvPr id="1" name=""/>
        <p:cNvGrpSpPr/>
        <p:nvPr/>
      </p:nvGrpSpPr>
      <p:grpSpPr>
        <a:xfrm>
          <a:off x="0" y="0"/>
          <a:ext cx="0" cy="0"/>
          <a:chOff x="0" y="0"/>
          <a:chExt cx="0" cy="0"/>
        </a:xfrm>
      </p:grpSpPr>
      <p:sp>
        <p:nvSpPr>
          <p:cNvPr id="11" name="文本占位符 10">
            <a:extLst>
              <a:ext uri="{FF2B5EF4-FFF2-40B4-BE49-F238E27FC236}">
                <a16:creationId xmlns:a16="http://schemas.microsoft.com/office/drawing/2014/main" id="{4579A72E-A422-4344-AFEB-4DA1DD8AE3A5}"/>
              </a:ext>
            </a:extLst>
          </p:cNvPr>
          <p:cNvSpPr>
            <a:spLocks noGrp="1"/>
          </p:cNvSpPr>
          <p:nvPr>
            <p:ph type="body" sz="quarter" idx="13" hasCustomPrompt="1"/>
          </p:nvPr>
        </p:nvSpPr>
        <p:spPr>
          <a:xfrm>
            <a:off x="-1104001" y="-171001"/>
            <a:ext cx="14400000" cy="7200000"/>
          </a:xfrm>
          <a:prstGeom prst="rect">
            <a:avLst/>
          </a:prstGeom>
        </p:spPr>
        <p:txBody>
          <a:bodyPr anchor="ctr"/>
          <a:lstStyle>
            <a:lvl1pPr marL="0" indent="0" algn="l">
              <a:buNone/>
              <a:defRPr sz="19900">
                <a:solidFill>
                  <a:schemeClr val="bg1">
                    <a:lumMod val="75000"/>
                    <a:alpha val="20000"/>
                  </a:schemeClr>
                </a:solidFill>
                <a:effectLst>
                  <a:outerShdw blurRad="63500" dist="63500" dir="2700000" algn="tl" rotWithShape="0">
                    <a:schemeClr val="tx1">
                      <a:alpha val="30000"/>
                    </a:schemeClr>
                  </a:outerShdw>
                </a:effectLst>
                <a:latin typeface="Drive Medium" panose="020B0103030500020004" pitchFamily="34" charset="0"/>
                <a:ea typeface="LANTINGHEI SC DEMIBOLD" panose="02000000000000000000" pitchFamily="2" charset="-122"/>
              </a:defRPr>
            </a:lvl1pPr>
          </a:lstStyle>
          <a:p>
            <a:pPr lvl="0"/>
            <a:r>
              <a:rPr kumimoji="1" lang="zh-CN" altLang="en-US" dirty="0"/>
              <a:t>背景文字</a:t>
            </a:r>
            <a:endParaRPr kumimoji="1" lang="en-US" altLang="zh-CN" dirty="0"/>
          </a:p>
          <a:p>
            <a:pPr lvl="0"/>
            <a:r>
              <a:rPr kumimoji="1" lang="en-US" altLang="zh-CN" dirty="0"/>
              <a:t>Background</a:t>
            </a:r>
            <a:endParaRPr kumimoji="1" lang="zh-CN" altLang="en-US" dirty="0"/>
          </a:p>
        </p:txBody>
      </p:sp>
      <p:cxnSp>
        <p:nvCxnSpPr>
          <p:cNvPr id="18" name="直线连接符 17">
            <a:extLst>
              <a:ext uri="{FF2B5EF4-FFF2-40B4-BE49-F238E27FC236}">
                <a16:creationId xmlns:a16="http://schemas.microsoft.com/office/drawing/2014/main" id="{82087D8F-E102-B343-95AD-EB77B18A6B4E}"/>
              </a:ext>
            </a:extLst>
          </p:cNvPr>
          <p:cNvCxnSpPr>
            <a:cxnSpLocks/>
          </p:cNvCxnSpPr>
          <p:nvPr userDrawn="1"/>
        </p:nvCxnSpPr>
        <p:spPr>
          <a:xfrm>
            <a:off x="11484429" y="6305704"/>
            <a:ext cx="0" cy="26335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B2D4E7E0-3170-E340-A7D3-3216416B6CFD}"/>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rgbClr val="372A6B"/>
                </a:solidFill>
                <a:effectLst>
                  <a:outerShdw blurRad="38100" dist="38100" dir="2700000" algn="tl">
                    <a:srgbClr val="000000">
                      <a:alpha val="43137"/>
                    </a:srgbClr>
                  </a:outerShdw>
                </a:effectLst>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rgbClr val="372A6B"/>
                </a:solidFill>
                <a:effectLst>
                  <a:outerShdw blurRad="38100" dist="38100" dir="2700000" algn="tl">
                    <a:srgbClr val="000000">
                      <a:alpha val="43137"/>
                    </a:srgbClr>
                  </a:outerShdw>
                </a:effectLst>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sp>
        <p:nvSpPr>
          <p:cNvPr id="7" name="内容占位符 6">
            <a:extLst>
              <a:ext uri="{FF2B5EF4-FFF2-40B4-BE49-F238E27FC236}">
                <a16:creationId xmlns:a16="http://schemas.microsoft.com/office/drawing/2014/main" id="{F168B989-7F74-5A44-9C78-8AD84B0E7547}"/>
              </a:ext>
            </a:extLst>
          </p:cNvPr>
          <p:cNvSpPr>
            <a:spLocks noGrp="1"/>
          </p:cNvSpPr>
          <p:nvPr>
            <p:ph sz="quarter" idx="12" hasCustomPrompt="1"/>
          </p:nvPr>
        </p:nvSpPr>
        <p:spPr>
          <a:xfrm>
            <a:off x="390517" y="1741487"/>
            <a:ext cx="11410965" cy="3375025"/>
          </a:xfrm>
          <a:prstGeom prst="rect">
            <a:avLst/>
          </a:prstGeom>
        </p:spPr>
        <p:txBody>
          <a:bodyPr anchor="ctr">
            <a:normAutofit/>
          </a:bodyPr>
          <a:lstStyle>
            <a:lvl1pPr marL="0" indent="0" algn="ctr">
              <a:lnSpc>
                <a:spcPct val="100000"/>
              </a:lnSpc>
              <a:buNone/>
              <a:defRPr sz="3200">
                <a:solidFill>
                  <a:schemeClr val="bg1"/>
                </a:solidFill>
                <a:effectLst>
                  <a:outerShdw blurRad="38100" dist="38100" dir="2700000" algn="tl">
                    <a:srgbClr val="000000">
                      <a:alpha val="43137"/>
                    </a:srgbClr>
                  </a:outerShdw>
                </a:effectLst>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spTree>
    <p:extLst>
      <p:ext uri="{BB962C8B-B14F-4D97-AF65-F5344CB8AC3E}">
        <p14:creationId xmlns:p14="http://schemas.microsoft.com/office/powerpoint/2010/main" val="4286132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参考文献">
    <p:spTree>
      <p:nvGrpSpPr>
        <p:cNvPr id="1" name=""/>
        <p:cNvGrpSpPr/>
        <p:nvPr/>
      </p:nvGrpSpPr>
      <p:grpSpPr>
        <a:xfrm>
          <a:off x="0" y="0"/>
          <a:ext cx="0" cy="0"/>
          <a:chOff x="0" y="0"/>
          <a:chExt cx="0" cy="0"/>
        </a:xfrm>
      </p:grpSpPr>
      <p:sp>
        <p:nvSpPr>
          <p:cNvPr id="3" name="椭圆 2">
            <a:extLst>
              <a:ext uri="{FF2B5EF4-FFF2-40B4-BE49-F238E27FC236}">
                <a16:creationId xmlns:a16="http://schemas.microsoft.com/office/drawing/2014/main" id="{1A4B7DFE-20FC-1544-83D9-B93886C2EACD}"/>
              </a:ext>
            </a:extLst>
          </p:cNvPr>
          <p:cNvSpPr/>
          <p:nvPr userDrawn="1"/>
        </p:nvSpPr>
        <p:spPr>
          <a:xfrm>
            <a:off x="11185451" y="-2844210"/>
            <a:ext cx="12546419" cy="12546419"/>
          </a:xfrm>
          <a:prstGeom prst="ellipse">
            <a:avLst/>
          </a:prstGeom>
          <a:solidFill>
            <a:srgbClr val="E1AD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a:extLst>
              <a:ext uri="{FF2B5EF4-FFF2-40B4-BE49-F238E27FC236}">
                <a16:creationId xmlns:a16="http://schemas.microsoft.com/office/drawing/2014/main" id="{AE3BB9D7-C997-A043-8380-72EC9EBF77FE}"/>
              </a:ext>
            </a:extLst>
          </p:cNvPr>
          <p:cNvCxnSpPr>
            <a:cxnSpLocks/>
          </p:cNvCxnSpPr>
          <p:nvPr userDrawn="1"/>
        </p:nvCxnSpPr>
        <p:spPr>
          <a:xfrm>
            <a:off x="11484429" y="6305704"/>
            <a:ext cx="0" cy="26335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A4088E47-B17C-3C4B-9FBC-49F241D34C94}"/>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chemeClr val="tx1"/>
                </a:solidFill>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chemeClr val="tx1"/>
                </a:solidFill>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sp>
        <p:nvSpPr>
          <p:cNvPr id="8" name="标题 21">
            <a:extLst>
              <a:ext uri="{FF2B5EF4-FFF2-40B4-BE49-F238E27FC236}">
                <a16:creationId xmlns:a16="http://schemas.microsoft.com/office/drawing/2014/main" id="{60A3DBC5-77D8-D145-9B7F-7C42CADB27FC}"/>
              </a:ext>
            </a:extLst>
          </p:cNvPr>
          <p:cNvSpPr>
            <a:spLocks noGrp="1"/>
          </p:cNvSpPr>
          <p:nvPr>
            <p:ph type="title" hasCustomPrompt="1"/>
          </p:nvPr>
        </p:nvSpPr>
        <p:spPr>
          <a:xfrm>
            <a:off x="838200" y="365125"/>
            <a:ext cx="8817732" cy="1325563"/>
          </a:xfrm>
          <a:prstGeom prst="rect">
            <a:avLst/>
          </a:prstGeom>
        </p:spPr>
        <p:txBody>
          <a:bodyPr anchor="ctr"/>
          <a:lstStyle>
            <a:lvl1pPr>
              <a:defRPr>
                <a:solidFill>
                  <a:schemeClr val="tx1"/>
                </a:solidFill>
                <a:latin typeface="Drive Medium" panose="020B0103030500020004" pitchFamily="34" charset="0"/>
                <a:ea typeface="LANTINGHEI SC DEMIBOLD" panose="02000000000000000000" pitchFamily="2" charset="-122"/>
              </a:defRPr>
            </a:lvl1pPr>
          </a:lstStyle>
          <a:p>
            <a:r>
              <a:rPr kumimoji="1" lang="zh-CN" altLang="en-US" dirty="0"/>
              <a:t>标题</a:t>
            </a:r>
            <a:r>
              <a:rPr kumimoji="1" lang="en-US" altLang="zh-CN" dirty="0"/>
              <a:t> Head 1</a:t>
            </a:r>
            <a:endParaRPr kumimoji="1" lang="zh-CN" altLang="en-US" dirty="0"/>
          </a:p>
        </p:txBody>
      </p:sp>
      <p:pic>
        <p:nvPicPr>
          <p:cNvPr id="10" name="Picture 4">
            <a:extLst>
              <a:ext uri="{FF2B5EF4-FFF2-40B4-BE49-F238E27FC236}">
                <a16:creationId xmlns:a16="http://schemas.microsoft.com/office/drawing/2014/main" id="{89B37127-A565-234F-9384-604E7EF30D76}"/>
              </a:ext>
            </a:extLst>
          </p:cNvPr>
          <p:cNvPicPr>
            <a:picLocks noChangeAspect="1" noChangeArrowheads="1"/>
          </p:cNvPicPr>
          <p:nvPr userDrawn="1"/>
        </p:nvPicPr>
        <p:blipFill rotWithShape="1">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colorTemperature colorTemp="5900"/>
                    </a14:imgEffect>
                    <a14:imgEffect>
                      <a14:saturation sat="0"/>
                    </a14:imgEffect>
                    <a14:imgEffect>
                      <a14:brightnessContrast contrast="-20000"/>
                    </a14:imgEffect>
                  </a14:imgLayer>
                </a14:imgProps>
              </a:ext>
              <a:ext uri="{28A0092B-C50C-407E-A947-70E740481C1C}">
                <a14:useLocalDpi xmlns:a14="http://schemas.microsoft.com/office/drawing/2010/main" val="0"/>
              </a:ext>
            </a:extLst>
          </a:blip>
          <a:srcRect r="62984"/>
          <a:stretch/>
        </p:blipFill>
        <p:spPr bwMode="auto">
          <a:xfrm>
            <a:off x="9808080" y="659760"/>
            <a:ext cx="732040" cy="63551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a:extLst>
              <a:ext uri="{FF2B5EF4-FFF2-40B4-BE49-F238E27FC236}">
                <a16:creationId xmlns:a16="http://schemas.microsoft.com/office/drawing/2014/main" id="{2E8C6BD0-ADF9-364D-B8B3-004B95011A52}"/>
              </a:ext>
            </a:extLst>
          </p:cNvPr>
          <p:cNvPicPr>
            <a:picLocks noChangeAspect="1" noChangeArrowheads="1"/>
          </p:cNvPicPr>
          <p:nvPr userDrawn="1"/>
        </p:nvPicPr>
        <p:blipFill>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sharpenSoften amount="-25000"/>
                    </a14:imgEffect>
                    <a14:imgEffect>
                      <a14:colorTemperature colorTemp="47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10785054" y="710148"/>
            <a:ext cx="568746" cy="585129"/>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直线连接符 11">
            <a:extLst>
              <a:ext uri="{FF2B5EF4-FFF2-40B4-BE49-F238E27FC236}">
                <a16:creationId xmlns:a16="http://schemas.microsoft.com/office/drawing/2014/main" id="{76A4E07B-3DD3-9F48-8DFE-7241FA8E316D}"/>
              </a:ext>
            </a:extLst>
          </p:cNvPr>
          <p:cNvCxnSpPr>
            <a:cxnSpLocks/>
          </p:cNvCxnSpPr>
          <p:nvPr userDrawn="1"/>
        </p:nvCxnSpPr>
        <p:spPr>
          <a:xfrm>
            <a:off x="10632905" y="771042"/>
            <a:ext cx="0" cy="458777"/>
          </a:xfrm>
          <a:prstGeom prst="line">
            <a:avLst/>
          </a:prstGeom>
          <a:ln w="127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3" name="内容占位符 6">
            <a:extLst>
              <a:ext uri="{FF2B5EF4-FFF2-40B4-BE49-F238E27FC236}">
                <a16:creationId xmlns:a16="http://schemas.microsoft.com/office/drawing/2014/main" id="{8CB16740-27D7-A74C-8DBE-C8068E2CC054}"/>
              </a:ext>
            </a:extLst>
          </p:cNvPr>
          <p:cNvSpPr>
            <a:spLocks noGrp="1"/>
          </p:cNvSpPr>
          <p:nvPr>
            <p:ph sz="quarter" idx="12" hasCustomPrompt="1"/>
          </p:nvPr>
        </p:nvSpPr>
        <p:spPr>
          <a:xfrm>
            <a:off x="838200" y="1948165"/>
            <a:ext cx="10515600" cy="4074810"/>
          </a:xfrm>
          <a:prstGeom prst="rect">
            <a:avLst/>
          </a:prstGeom>
        </p:spPr>
        <p:txBody>
          <a:bodyPr>
            <a:normAutofit/>
          </a:bodyPr>
          <a:lstStyle>
            <a:lvl1pPr marL="0" indent="0" algn="just">
              <a:lnSpc>
                <a:spcPct val="150000"/>
              </a:lnSpc>
              <a:buNone/>
              <a:defRPr sz="1800">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spTree>
    <p:extLst>
      <p:ext uri="{BB962C8B-B14F-4D97-AF65-F5344CB8AC3E}">
        <p14:creationId xmlns:p14="http://schemas.microsoft.com/office/powerpoint/2010/main" val="38586320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3" name="椭圆 2">
            <a:extLst>
              <a:ext uri="{FF2B5EF4-FFF2-40B4-BE49-F238E27FC236}">
                <a16:creationId xmlns:a16="http://schemas.microsoft.com/office/drawing/2014/main" id="{58DAAA28-7803-F744-B54C-B8DEEB8E3B92}"/>
              </a:ext>
            </a:extLst>
          </p:cNvPr>
          <p:cNvSpPr/>
          <p:nvPr userDrawn="1"/>
        </p:nvSpPr>
        <p:spPr>
          <a:xfrm>
            <a:off x="-1027815" y="-2844210"/>
            <a:ext cx="12546419" cy="12546419"/>
          </a:xfrm>
          <a:prstGeom prst="ellipse">
            <a:avLst/>
          </a:prstGeom>
          <a:solidFill>
            <a:srgbClr val="E1AD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4">
            <a:extLst>
              <a:ext uri="{FF2B5EF4-FFF2-40B4-BE49-F238E27FC236}">
                <a16:creationId xmlns:a16="http://schemas.microsoft.com/office/drawing/2014/main" id="{F8C8F481-4474-F04D-8BC6-E9D86A40A38E}"/>
              </a:ext>
            </a:extLst>
          </p:cNvPr>
          <p:cNvSpPr>
            <a:spLocks noGrp="1"/>
          </p:cNvSpPr>
          <p:nvPr>
            <p:ph type="body" sz="quarter" idx="10" hasCustomPrompt="1"/>
          </p:nvPr>
        </p:nvSpPr>
        <p:spPr>
          <a:xfrm>
            <a:off x="854112" y="653255"/>
            <a:ext cx="10483776" cy="5551488"/>
          </a:xfrm>
          <a:prstGeom prst="rect">
            <a:avLst/>
          </a:prstGeom>
        </p:spPr>
        <p:txBody>
          <a:bodyPr anchor="ctr"/>
          <a:lstStyle>
            <a:lvl1pPr marL="0" indent="0" algn="ctr">
              <a:buNone/>
              <a:defRPr sz="1800">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spTree>
    <p:extLst>
      <p:ext uri="{BB962C8B-B14F-4D97-AF65-F5344CB8AC3E}">
        <p14:creationId xmlns:p14="http://schemas.microsoft.com/office/powerpoint/2010/main" val="41328979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15098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蓝色">
    <p:bg>
      <p:bgPr>
        <a:solidFill>
          <a:srgbClr val="0197AA"/>
        </a:solidFill>
        <a:effectLst/>
      </p:bgPr>
    </p:bg>
    <p:spTree>
      <p:nvGrpSpPr>
        <p:cNvPr id="1" name=""/>
        <p:cNvGrpSpPr/>
        <p:nvPr/>
      </p:nvGrpSpPr>
      <p:grpSpPr>
        <a:xfrm>
          <a:off x="0" y="0"/>
          <a:ext cx="0" cy="0"/>
          <a:chOff x="0" y="0"/>
          <a:chExt cx="0" cy="0"/>
        </a:xfrm>
      </p:grpSpPr>
      <p:sp>
        <p:nvSpPr>
          <p:cNvPr id="20" name="椭圆 19">
            <a:extLst>
              <a:ext uri="{FF2B5EF4-FFF2-40B4-BE49-F238E27FC236}">
                <a16:creationId xmlns:a16="http://schemas.microsoft.com/office/drawing/2014/main" id="{1775D8B6-4544-D942-813B-699B7B87115B}"/>
              </a:ext>
            </a:extLst>
          </p:cNvPr>
          <p:cNvSpPr>
            <a:spLocks noChangeAspect="1"/>
          </p:cNvSpPr>
          <p:nvPr userDrawn="1"/>
        </p:nvSpPr>
        <p:spPr>
          <a:xfrm>
            <a:off x="0" y="-5741641"/>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a:extLst>
              <a:ext uri="{FF2B5EF4-FFF2-40B4-BE49-F238E27FC236}">
                <a16:creationId xmlns:a16="http://schemas.microsoft.com/office/drawing/2014/main" id="{A7DEC1DD-EB70-E043-81E7-9A6388E3981F}"/>
              </a:ext>
            </a:extLst>
          </p:cNvPr>
          <p:cNvSpPr>
            <a:spLocks noChangeAspect="1"/>
          </p:cNvSpPr>
          <p:nvPr userDrawn="1"/>
        </p:nvSpPr>
        <p:spPr>
          <a:xfrm>
            <a:off x="0" y="2538359"/>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a:extLst>
              <a:ext uri="{FF2B5EF4-FFF2-40B4-BE49-F238E27FC236}">
                <a16:creationId xmlns:a16="http://schemas.microsoft.com/office/drawing/2014/main" id="{7D5EBA94-4112-DC4E-8632-6A596EBF61C6}"/>
              </a:ext>
            </a:extLst>
          </p:cNvPr>
          <p:cNvSpPr>
            <a:spLocks noChangeAspect="1"/>
          </p:cNvSpPr>
          <p:nvPr userDrawn="1"/>
        </p:nvSpPr>
        <p:spPr>
          <a:xfrm>
            <a:off x="-2226770" y="0"/>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a:extLst>
              <a:ext uri="{FF2B5EF4-FFF2-40B4-BE49-F238E27FC236}">
                <a16:creationId xmlns:a16="http://schemas.microsoft.com/office/drawing/2014/main" id="{E80FEF9F-BF05-9A48-8C5D-E0F75AC920A9}"/>
              </a:ext>
            </a:extLst>
          </p:cNvPr>
          <p:cNvSpPr>
            <a:spLocks noChangeAspect="1"/>
          </p:cNvSpPr>
          <p:nvPr userDrawn="1"/>
        </p:nvSpPr>
        <p:spPr>
          <a:xfrm>
            <a:off x="3793004" y="-4026157"/>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片 8">
            <a:extLst>
              <a:ext uri="{FF2B5EF4-FFF2-40B4-BE49-F238E27FC236}">
                <a16:creationId xmlns:a16="http://schemas.microsoft.com/office/drawing/2014/main" id="{D4B8EE65-942D-D748-8194-297F856A83EE}"/>
              </a:ext>
            </a:extLst>
          </p:cNvPr>
          <p:cNvPicPr>
            <a:picLocks noChangeAspect="1"/>
          </p:cNvPicPr>
          <p:nvPr userDrawn="1"/>
        </p:nvPicPr>
        <p:blipFill>
          <a:blip r:embed="rId2">
            <a:biLevel thresh="25000"/>
            <a:extLst>
              <a:ext uri="{BEBA8EAE-BF5A-486C-A8C5-ECC9F3942E4B}">
                <a14:imgProps xmlns:a14="http://schemas.microsoft.com/office/drawing/2010/main">
                  <a14:imgLayer r:embed="rId3">
                    <a14:imgEffect>
                      <a14:backgroundRemoval t="9353" b="89568" l="5403" r="93750">
                        <a14:foregroundMark x1="55085" y1="51079" x2="55085" y2="51079"/>
                        <a14:foregroundMark x1="43750" y1="63669" x2="43750" y2="63669"/>
                        <a14:foregroundMark x1="30085" y1="62950" x2="30085" y2="62950"/>
                        <a14:foregroundMark x1="17267" y1="28777" x2="17267" y2="28777"/>
                        <a14:foregroundMark x1="5403" y1="37770" x2="5403" y2="37770"/>
                        <a14:foregroundMark x1="75106" y1="33453" x2="75106" y2="33453"/>
                        <a14:foregroundMark x1="88242" y1="30576" x2="88242" y2="30576"/>
                        <a14:foregroundMark x1="93750" y1="27698" x2="93750" y2="27698"/>
                        <a14:backgroundMark x1="57521" y1="12230" x2="57521" y2="12230"/>
                      </a14:backgroundRemoval>
                    </a14:imgEffect>
                    <a14:imgEffect>
                      <a14:colorTemperature colorTemp="4700"/>
                    </a14:imgEffect>
                    <a14:imgEffect>
                      <a14:saturation sat="0"/>
                    </a14:imgEffect>
                    <a14:imgEffect>
                      <a14:brightnessContrast bright="40000" contrast="-40000"/>
                    </a14:imgEffect>
                  </a14:imgLayer>
                </a14:imgProps>
              </a:ext>
            </a:extLst>
          </a:blip>
          <a:stretch>
            <a:fillRect/>
          </a:stretch>
        </p:blipFill>
        <p:spPr>
          <a:xfrm>
            <a:off x="460161" y="488131"/>
            <a:ext cx="1472406" cy="433611"/>
          </a:xfrm>
          <a:prstGeom prst="rect">
            <a:avLst/>
          </a:prstGeom>
        </p:spPr>
      </p:pic>
      <p:sp>
        <p:nvSpPr>
          <p:cNvPr id="14" name="椭圆 13">
            <a:extLst>
              <a:ext uri="{FF2B5EF4-FFF2-40B4-BE49-F238E27FC236}">
                <a16:creationId xmlns:a16="http://schemas.microsoft.com/office/drawing/2014/main" id="{61317E14-AA6B-B64F-AF46-1EA68BA45018}"/>
              </a:ext>
            </a:extLst>
          </p:cNvPr>
          <p:cNvSpPr>
            <a:spLocks noChangeAspect="1"/>
          </p:cNvSpPr>
          <p:nvPr userDrawn="1"/>
        </p:nvSpPr>
        <p:spPr>
          <a:xfrm>
            <a:off x="2107396" y="494558"/>
            <a:ext cx="107197" cy="107197"/>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a:extLst>
              <a:ext uri="{FF2B5EF4-FFF2-40B4-BE49-F238E27FC236}">
                <a16:creationId xmlns:a16="http://schemas.microsoft.com/office/drawing/2014/main" id="{4349E0A2-4085-614F-A681-757D1D6D6ADE}"/>
              </a:ext>
            </a:extLst>
          </p:cNvPr>
          <p:cNvSpPr>
            <a:spLocks noChangeAspect="1"/>
          </p:cNvSpPr>
          <p:nvPr userDrawn="1"/>
        </p:nvSpPr>
        <p:spPr>
          <a:xfrm>
            <a:off x="2107392" y="626852"/>
            <a:ext cx="107197" cy="107197"/>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a:extLst>
              <a:ext uri="{FF2B5EF4-FFF2-40B4-BE49-F238E27FC236}">
                <a16:creationId xmlns:a16="http://schemas.microsoft.com/office/drawing/2014/main" id="{24BBCDB4-1CD5-DC4D-BD43-7D57886D1596}"/>
              </a:ext>
            </a:extLst>
          </p:cNvPr>
          <p:cNvSpPr>
            <a:spLocks noChangeAspect="1"/>
          </p:cNvSpPr>
          <p:nvPr userDrawn="1"/>
        </p:nvSpPr>
        <p:spPr>
          <a:xfrm>
            <a:off x="2107393" y="764582"/>
            <a:ext cx="107197" cy="107197"/>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7" name="椭圆 16">
            <a:extLst>
              <a:ext uri="{FF2B5EF4-FFF2-40B4-BE49-F238E27FC236}">
                <a16:creationId xmlns:a16="http://schemas.microsoft.com/office/drawing/2014/main" id="{44A899C1-CF49-AC43-95FB-70356DF1DBCE}"/>
              </a:ext>
            </a:extLst>
          </p:cNvPr>
          <p:cNvSpPr>
            <a:spLocks noChangeAspect="1"/>
          </p:cNvSpPr>
          <p:nvPr userDrawn="1"/>
        </p:nvSpPr>
        <p:spPr>
          <a:xfrm>
            <a:off x="2007847" y="691170"/>
            <a:ext cx="85758" cy="85758"/>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a:extLst>
              <a:ext uri="{FF2B5EF4-FFF2-40B4-BE49-F238E27FC236}">
                <a16:creationId xmlns:a16="http://schemas.microsoft.com/office/drawing/2014/main" id="{7F67E377-830F-6740-B417-A2D677E2612E}"/>
              </a:ext>
            </a:extLst>
          </p:cNvPr>
          <p:cNvSpPr>
            <a:spLocks noChangeAspect="1"/>
          </p:cNvSpPr>
          <p:nvPr userDrawn="1"/>
        </p:nvSpPr>
        <p:spPr>
          <a:xfrm>
            <a:off x="2007847" y="583973"/>
            <a:ext cx="85758" cy="85758"/>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a:extLst>
              <a:ext uri="{FF2B5EF4-FFF2-40B4-BE49-F238E27FC236}">
                <a16:creationId xmlns:a16="http://schemas.microsoft.com/office/drawing/2014/main" id="{4ACD0E46-65F6-164D-8496-C745D1CCCD82}"/>
              </a:ext>
            </a:extLst>
          </p:cNvPr>
          <p:cNvSpPr>
            <a:spLocks noChangeAspect="1"/>
          </p:cNvSpPr>
          <p:nvPr userDrawn="1"/>
        </p:nvSpPr>
        <p:spPr>
          <a:xfrm>
            <a:off x="1932567" y="648291"/>
            <a:ext cx="64318" cy="64318"/>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文本框 24">
            <a:extLst>
              <a:ext uri="{FF2B5EF4-FFF2-40B4-BE49-F238E27FC236}">
                <a16:creationId xmlns:a16="http://schemas.microsoft.com/office/drawing/2014/main" id="{9FB8DE3D-E7B2-7F45-ADAC-D7A9F488B91B}"/>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chemeClr val="bg1"/>
                </a:solidFill>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chemeClr val="bg1"/>
                </a:solidFill>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cxnSp>
        <p:nvCxnSpPr>
          <p:cNvPr id="26" name="直线连接符 25">
            <a:extLst>
              <a:ext uri="{FF2B5EF4-FFF2-40B4-BE49-F238E27FC236}">
                <a16:creationId xmlns:a16="http://schemas.microsoft.com/office/drawing/2014/main" id="{3D8FF69E-F310-794A-8C72-64E0943C0155}"/>
              </a:ext>
            </a:extLst>
          </p:cNvPr>
          <p:cNvCxnSpPr>
            <a:cxnSpLocks/>
          </p:cNvCxnSpPr>
          <p:nvPr userDrawn="1"/>
        </p:nvCxnSpPr>
        <p:spPr>
          <a:xfrm>
            <a:off x="11484429" y="6305704"/>
            <a:ext cx="0" cy="26335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384877C6-507C-4648-8727-259A551B038B}"/>
              </a:ext>
            </a:extLst>
          </p:cNvPr>
          <p:cNvSpPr>
            <a:spLocks noGrp="1"/>
          </p:cNvSpPr>
          <p:nvPr>
            <p:ph type="title" hasCustomPrompt="1"/>
          </p:nvPr>
        </p:nvSpPr>
        <p:spPr>
          <a:xfrm>
            <a:off x="1089928" y="28388"/>
            <a:ext cx="10515600" cy="1325563"/>
          </a:xfrm>
          <a:prstGeom prst="rect">
            <a:avLst/>
          </a:prstGeom>
        </p:spPr>
        <p:txBody>
          <a:bodyPr anchor="ctr"/>
          <a:lstStyle>
            <a:lvl1pPr algn="r">
              <a:defRPr>
                <a:solidFill>
                  <a:schemeClr val="bg1"/>
                </a:solidFill>
                <a:latin typeface="LANTINGHEI SC DEMIBOLD" panose="02000000000000000000" pitchFamily="2" charset="-122"/>
                <a:ea typeface="LANTINGHEI SC DEMIBOLD" panose="02000000000000000000" pitchFamily="2" charset="-122"/>
              </a:defRPr>
            </a:lvl1pPr>
          </a:lstStyle>
          <a:p>
            <a:r>
              <a:rPr kumimoji="1" lang="zh-CN" altLang="en-US" dirty="0"/>
              <a:t>标题</a:t>
            </a:r>
          </a:p>
        </p:txBody>
      </p:sp>
    </p:spTree>
    <p:extLst>
      <p:ext uri="{BB962C8B-B14F-4D97-AF65-F5344CB8AC3E}">
        <p14:creationId xmlns:p14="http://schemas.microsoft.com/office/powerpoint/2010/main" val="2935011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黄色">
    <p:bg>
      <p:bgPr>
        <a:solidFill>
          <a:srgbClr val="E1AD2C"/>
        </a:solidFill>
        <a:effectLst/>
      </p:bgPr>
    </p:bg>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CA74AC1C-811A-B24E-A666-662BE280BDFA}"/>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9353" b="89568" l="5403" r="93750">
                        <a14:foregroundMark x1="55085" y1="51079" x2="55085" y2="51079"/>
                        <a14:foregroundMark x1="43750" y1="63669" x2="43750" y2="63669"/>
                        <a14:foregroundMark x1="30085" y1="62950" x2="30085" y2="62950"/>
                        <a14:foregroundMark x1="17267" y1="28777" x2="17267" y2="28777"/>
                        <a14:foregroundMark x1="5403" y1="37770" x2="5403" y2="37770"/>
                        <a14:foregroundMark x1="75106" y1="33453" x2="75106" y2="33453"/>
                        <a14:foregroundMark x1="88242" y1="30576" x2="88242" y2="30576"/>
                        <a14:foregroundMark x1="93750" y1="27698" x2="93750" y2="27698"/>
                        <a14:backgroundMark x1="57521" y1="12230" x2="57521" y2="12230"/>
                      </a14:backgroundRemoval>
                    </a14:imgEffect>
                    <a14:imgEffect>
                      <a14:artisticMarker/>
                    </a14:imgEffect>
                    <a14:imgEffect>
                      <a14:colorTemperature colorTemp="3602"/>
                    </a14:imgEffect>
                    <a14:imgEffect>
                      <a14:saturation sat="142000"/>
                    </a14:imgEffect>
                  </a14:imgLayer>
                </a14:imgProps>
              </a:ext>
            </a:extLst>
          </a:blip>
          <a:stretch>
            <a:fillRect/>
          </a:stretch>
        </p:blipFill>
        <p:spPr>
          <a:xfrm>
            <a:off x="460161" y="488131"/>
            <a:ext cx="1472406" cy="433611"/>
          </a:xfrm>
          <a:prstGeom prst="rect">
            <a:avLst/>
          </a:prstGeom>
        </p:spPr>
      </p:pic>
      <p:sp>
        <p:nvSpPr>
          <p:cNvPr id="8" name="椭圆 7">
            <a:extLst>
              <a:ext uri="{FF2B5EF4-FFF2-40B4-BE49-F238E27FC236}">
                <a16:creationId xmlns:a16="http://schemas.microsoft.com/office/drawing/2014/main" id="{6989693B-08F7-CF48-99EE-00E5C7C88417}"/>
              </a:ext>
            </a:extLst>
          </p:cNvPr>
          <p:cNvSpPr>
            <a:spLocks noChangeAspect="1"/>
          </p:cNvSpPr>
          <p:nvPr userDrawn="1"/>
        </p:nvSpPr>
        <p:spPr>
          <a:xfrm>
            <a:off x="2107396" y="494558"/>
            <a:ext cx="107197" cy="107197"/>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a:extLst>
              <a:ext uri="{FF2B5EF4-FFF2-40B4-BE49-F238E27FC236}">
                <a16:creationId xmlns:a16="http://schemas.microsoft.com/office/drawing/2014/main" id="{BD509F3F-6B93-774B-BECD-99B71D944390}"/>
              </a:ext>
            </a:extLst>
          </p:cNvPr>
          <p:cNvSpPr>
            <a:spLocks noChangeAspect="1"/>
          </p:cNvSpPr>
          <p:nvPr userDrawn="1"/>
        </p:nvSpPr>
        <p:spPr>
          <a:xfrm>
            <a:off x="2107392" y="626852"/>
            <a:ext cx="107197" cy="107197"/>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a:extLst>
              <a:ext uri="{FF2B5EF4-FFF2-40B4-BE49-F238E27FC236}">
                <a16:creationId xmlns:a16="http://schemas.microsoft.com/office/drawing/2014/main" id="{84A69AA5-1BE6-AC49-A0AB-B532209B26C4}"/>
              </a:ext>
            </a:extLst>
          </p:cNvPr>
          <p:cNvSpPr>
            <a:spLocks noChangeAspect="1"/>
          </p:cNvSpPr>
          <p:nvPr userDrawn="1"/>
        </p:nvSpPr>
        <p:spPr>
          <a:xfrm>
            <a:off x="2107393" y="764582"/>
            <a:ext cx="107197" cy="107197"/>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1" name="椭圆 10">
            <a:extLst>
              <a:ext uri="{FF2B5EF4-FFF2-40B4-BE49-F238E27FC236}">
                <a16:creationId xmlns:a16="http://schemas.microsoft.com/office/drawing/2014/main" id="{A7BC5AB8-065B-E643-AE14-3F84F9A5E5A2}"/>
              </a:ext>
            </a:extLst>
          </p:cNvPr>
          <p:cNvSpPr>
            <a:spLocks noChangeAspect="1"/>
          </p:cNvSpPr>
          <p:nvPr userDrawn="1"/>
        </p:nvSpPr>
        <p:spPr>
          <a:xfrm>
            <a:off x="2007847" y="691170"/>
            <a:ext cx="85758" cy="85758"/>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a:extLst>
              <a:ext uri="{FF2B5EF4-FFF2-40B4-BE49-F238E27FC236}">
                <a16:creationId xmlns:a16="http://schemas.microsoft.com/office/drawing/2014/main" id="{78E6D441-D3A1-4D42-AF09-E5BA5DE4E363}"/>
              </a:ext>
            </a:extLst>
          </p:cNvPr>
          <p:cNvSpPr>
            <a:spLocks noChangeAspect="1"/>
          </p:cNvSpPr>
          <p:nvPr userDrawn="1"/>
        </p:nvSpPr>
        <p:spPr>
          <a:xfrm>
            <a:off x="2007847" y="583973"/>
            <a:ext cx="85758" cy="85758"/>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a:extLst>
              <a:ext uri="{FF2B5EF4-FFF2-40B4-BE49-F238E27FC236}">
                <a16:creationId xmlns:a16="http://schemas.microsoft.com/office/drawing/2014/main" id="{24F0717F-E765-8E40-BC28-7558A3A75574}"/>
              </a:ext>
            </a:extLst>
          </p:cNvPr>
          <p:cNvSpPr>
            <a:spLocks noChangeAspect="1"/>
          </p:cNvSpPr>
          <p:nvPr userDrawn="1"/>
        </p:nvSpPr>
        <p:spPr>
          <a:xfrm>
            <a:off x="1932567" y="648291"/>
            <a:ext cx="64318" cy="64318"/>
          </a:xfrm>
          <a:prstGeom prst="ellipse">
            <a:avLst/>
          </a:prstGeom>
          <a:solidFill>
            <a:schemeClr val="bg1"/>
          </a:solidFill>
          <a:ln>
            <a:noFill/>
          </a:ln>
          <a:scene3d>
            <a:camera prst="orthographicFront">
              <a:rot lat="0" lon="0" rev="0"/>
            </a:camera>
            <a:lightRig rig="flat" dir="t"/>
          </a:scene3d>
          <a:sp3d>
            <a:bevelT w="762000" h="762000"/>
            <a:bevelB w="762000" h="762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 name="直线连接符 15">
            <a:extLst>
              <a:ext uri="{FF2B5EF4-FFF2-40B4-BE49-F238E27FC236}">
                <a16:creationId xmlns:a16="http://schemas.microsoft.com/office/drawing/2014/main" id="{731D46FF-0F8D-C745-9100-0A926E666596}"/>
              </a:ext>
            </a:extLst>
          </p:cNvPr>
          <p:cNvCxnSpPr>
            <a:cxnSpLocks/>
          </p:cNvCxnSpPr>
          <p:nvPr userDrawn="1"/>
        </p:nvCxnSpPr>
        <p:spPr>
          <a:xfrm>
            <a:off x="11484429" y="6305704"/>
            <a:ext cx="0" cy="26335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65624927-A78A-0A4E-A11C-BB23CBB2A32C}"/>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chemeClr val="tx1"/>
                </a:solidFill>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chemeClr val="tx1"/>
                </a:solidFill>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sp>
        <p:nvSpPr>
          <p:cNvPr id="14" name="标题 1">
            <a:extLst>
              <a:ext uri="{FF2B5EF4-FFF2-40B4-BE49-F238E27FC236}">
                <a16:creationId xmlns:a16="http://schemas.microsoft.com/office/drawing/2014/main" id="{71CD7289-7E17-FB40-AAE7-2ED01862EBE0}"/>
              </a:ext>
            </a:extLst>
          </p:cNvPr>
          <p:cNvSpPr>
            <a:spLocks noGrp="1"/>
          </p:cNvSpPr>
          <p:nvPr>
            <p:ph type="title" hasCustomPrompt="1"/>
          </p:nvPr>
        </p:nvSpPr>
        <p:spPr>
          <a:xfrm>
            <a:off x="1089928" y="28388"/>
            <a:ext cx="10515600" cy="1325563"/>
          </a:xfrm>
          <a:prstGeom prst="rect">
            <a:avLst/>
          </a:prstGeom>
        </p:spPr>
        <p:txBody>
          <a:bodyPr anchor="ctr"/>
          <a:lstStyle>
            <a:lvl1pPr algn="r">
              <a:defRPr>
                <a:solidFill>
                  <a:schemeClr val="bg1"/>
                </a:solidFill>
                <a:latin typeface="LANTINGHEI SC DEMIBOLD" panose="02000000000000000000" pitchFamily="2" charset="-122"/>
                <a:ea typeface="LANTINGHEI SC DEMIBOLD" panose="02000000000000000000" pitchFamily="2" charset="-122"/>
              </a:defRPr>
            </a:lvl1pPr>
          </a:lstStyle>
          <a:p>
            <a:r>
              <a:rPr kumimoji="1" lang="zh-CN" altLang="en-US" dirty="0"/>
              <a:t>标题</a:t>
            </a:r>
          </a:p>
        </p:txBody>
      </p:sp>
    </p:spTree>
    <p:extLst>
      <p:ext uri="{BB962C8B-B14F-4D97-AF65-F5344CB8AC3E}">
        <p14:creationId xmlns:p14="http://schemas.microsoft.com/office/powerpoint/2010/main" val="30005535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一级">
    <p:spTree>
      <p:nvGrpSpPr>
        <p:cNvPr id="1" name=""/>
        <p:cNvGrpSpPr/>
        <p:nvPr/>
      </p:nvGrpSpPr>
      <p:grpSpPr>
        <a:xfrm>
          <a:off x="0" y="0"/>
          <a:ext cx="0" cy="0"/>
          <a:chOff x="0" y="0"/>
          <a:chExt cx="0" cy="0"/>
        </a:xfrm>
      </p:grpSpPr>
      <p:cxnSp>
        <p:nvCxnSpPr>
          <p:cNvPr id="18" name="直线连接符 17">
            <a:extLst>
              <a:ext uri="{FF2B5EF4-FFF2-40B4-BE49-F238E27FC236}">
                <a16:creationId xmlns:a16="http://schemas.microsoft.com/office/drawing/2014/main" id="{82087D8F-E102-B343-95AD-EB77B18A6B4E}"/>
              </a:ext>
            </a:extLst>
          </p:cNvPr>
          <p:cNvCxnSpPr>
            <a:cxnSpLocks/>
          </p:cNvCxnSpPr>
          <p:nvPr userDrawn="1"/>
        </p:nvCxnSpPr>
        <p:spPr>
          <a:xfrm>
            <a:off x="11484429" y="6305704"/>
            <a:ext cx="0" cy="263351"/>
          </a:xfrm>
          <a:prstGeom prst="line">
            <a:avLst/>
          </a:prstGeom>
          <a:ln w="12700">
            <a:solidFill>
              <a:srgbClr val="0197AA"/>
            </a:solidFill>
          </a:ln>
        </p:spPr>
        <p:style>
          <a:lnRef idx="1">
            <a:schemeClr val="accent1"/>
          </a:lnRef>
          <a:fillRef idx="0">
            <a:schemeClr val="accent1"/>
          </a:fillRef>
          <a:effectRef idx="0">
            <a:schemeClr val="accent1"/>
          </a:effectRef>
          <a:fontRef idx="minor">
            <a:schemeClr val="tx1"/>
          </a:fontRef>
        </p:style>
      </p:cxnSp>
      <p:sp>
        <p:nvSpPr>
          <p:cNvPr id="22" name="标题 21">
            <a:extLst>
              <a:ext uri="{FF2B5EF4-FFF2-40B4-BE49-F238E27FC236}">
                <a16:creationId xmlns:a16="http://schemas.microsoft.com/office/drawing/2014/main" id="{6F4C5485-78ED-2C45-818D-79F4EF6B6991}"/>
              </a:ext>
            </a:extLst>
          </p:cNvPr>
          <p:cNvSpPr>
            <a:spLocks noGrp="1"/>
          </p:cNvSpPr>
          <p:nvPr>
            <p:ph type="title" hasCustomPrompt="1"/>
          </p:nvPr>
        </p:nvSpPr>
        <p:spPr>
          <a:xfrm>
            <a:off x="838200" y="365125"/>
            <a:ext cx="8817732" cy="1325563"/>
          </a:xfrm>
          <a:prstGeom prst="rect">
            <a:avLst/>
          </a:prstGeom>
        </p:spPr>
        <p:txBody>
          <a:bodyPr anchor="ctr"/>
          <a:lstStyle>
            <a:lvl1pPr>
              <a:defRPr>
                <a:solidFill>
                  <a:srgbClr val="0197AA"/>
                </a:solidFill>
                <a:latin typeface="Drive Medium" panose="020B0103030500020004" pitchFamily="34" charset="0"/>
                <a:ea typeface="LANTINGHEI SC DEMIBOLD" panose="02000000000000000000" pitchFamily="2" charset="-122"/>
              </a:defRPr>
            </a:lvl1pPr>
          </a:lstStyle>
          <a:p>
            <a:r>
              <a:rPr kumimoji="1" lang="zh-CN" altLang="en-US" dirty="0"/>
              <a:t>标题</a:t>
            </a:r>
            <a:r>
              <a:rPr kumimoji="1" lang="en-US" altLang="zh-CN" dirty="0"/>
              <a:t> Head 1</a:t>
            </a:r>
            <a:endParaRPr kumimoji="1" lang="zh-CN" altLang="en-US" dirty="0"/>
          </a:p>
        </p:txBody>
      </p:sp>
      <p:sp>
        <p:nvSpPr>
          <p:cNvPr id="24" name="文本框 23">
            <a:extLst>
              <a:ext uri="{FF2B5EF4-FFF2-40B4-BE49-F238E27FC236}">
                <a16:creationId xmlns:a16="http://schemas.microsoft.com/office/drawing/2014/main" id="{B2D4E7E0-3170-E340-A7D3-3216416B6CFD}"/>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rgbClr val="0197AA"/>
                </a:solidFill>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rgbClr val="0197AA"/>
                </a:solidFill>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cxnSp>
        <p:nvCxnSpPr>
          <p:cNvPr id="3" name="直线连接符 2">
            <a:extLst>
              <a:ext uri="{FF2B5EF4-FFF2-40B4-BE49-F238E27FC236}">
                <a16:creationId xmlns:a16="http://schemas.microsoft.com/office/drawing/2014/main" id="{CC2A19D3-D20F-8E44-AE1F-F081B8DE19F3}"/>
              </a:ext>
            </a:extLst>
          </p:cNvPr>
          <p:cNvCxnSpPr>
            <a:cxnSpLocks/>
          </p:cNvCxnSpPr>
          <p:nvPr userDrawn="1"/>
        </p:nvCxnSpPr>
        <p:spPr>
          <a:xfrm>
            <a:off x="838200" y="1690688"/>
            <a:ext cx="10515600" cy="0"/>
          </a:xfrm>
          <a:prstGeom prst="line">
            <a:avLst/>
          </a:prstGeom>
          <a:ln w="38100">
            <a:solidFill>
              <a:srgbClr val="69AD3D"/>
            </a:solidFill>
          </a:ln>
        </p:spPr>
        <p:style>
          <a:lnRef idx="1">
            <a:schemeClr val="accent1"/>
          </a:lnRef>
          <a:fillRef idx="0">
            <a:schemeClr val="accent1"/>
          </a:fillRef>
          <a:effectRef idx="0">
            <a:schemeClr val="accent1"/>
          </a:effectRef>
          <a:fontRef idx="minor">
            <a:schemeClr val="tx1"/>
          </a:fontRef>
        </p:style>
      </p:cxnSp>
      <p:sp>
        <p:nvSpPr>
          <p:cNvPr id="5" name="文本占位符 4">
            <a:extLst>
              <a:ext uri="{FF2B5EF4-FFF2-40B4-BE49-F238E27FC236}">
                <a16:creationId xmlns:a16="http://schemas.microsoft.com/office/drawing/2014/main" id="{8A821DDE-D17C-7A4E-8099-396AA08C1407}"/>
              </a:ext>
            </a:extLst>
          </p:cNvPr>
          <p:cNvSpPr>
            <a:spLocks noGrp="1"/>
          </p:cNvSpPr>
          <p:nvPr>
            <p:ph type="body" sz="quarter" idx="11" hasCustomPrompt="1"/>
          </p:nvPr>
        </p:nvSpPr>
        <p:spPr>
          <a:xfrm>
            <a:off x="838200" y="1690688"/>
            <a:ext cx="10515600" cy="642937"/>
          </a:xfrm>
          <a:prstGeom prst="rect">
            <a:avLst/>
          </a:prstGeom>
        </p:spPr>
        <p:txBody>
          <a:bodyPr anchor="ctr"/>
          <a:lstStyle>
            <a:lvl1pPr marL="0" indent="0">
              <a:buNone/>
              <a:defRPr>
                <a:solidFill>
                  <a:srgbClr val="69AD3D"/>
                </a:solidFill>
                <a:latin typeface="Drive Medium" panose="020B0103030500020004" pitchFamily="34" charset="0"/>
                <a:ea typeface="LANTINGHEI SC DEMIBOLD" panose="02000000000000000000" pitchFamily="2" charset="-122"/>
              </a:defRPr>
            </a:lvl1pPr>
          </a:lstStyle>
          <a:p>
            <a:pPr lvl="0"/>
            <a:r>
              <a:rPr kumimoji="1" lang="zh-CN" altLang="en-US" dirty="0"/>
              <a:t>副标题</a:t>
            </a:r>
            <a:r>
              <a:rPr kumimoji="1" lang="en-US" altLang="zh-CN" dirty="0"/>
              <a:t> Head 2</a:t>
            </a:r>
            <a:endParaRPr kumimoji="1" lang="zh-CN" altLang="en-US" dirty="0"/>
          </a:p>
        </p:txBody>
      </p:sp>
      <p:sp>
        <p:nvSpPr>
          <p:cNvPr id="7" name="内容占位符 6">
            <a:extLst>
              <a:ext uri="{FF2B5EF4-FFF2-40B4-BE49-F238E27FC236}">
                <a16:creationId xmlns:a16="http://schemas.microsoft.com/office/drawing/2014/main" id="{F168B989-7F74-5A44-9C78-8AD84B0E7547}"/>
              </a:ext>
            </a:extLst>
          </p:cNvPr>
          <p:cNvSpPr>
            <a:spLocks noGrp="1"/>
          </p:cNvSpPr>
          <p:nvPr>
            <p:ph sz="quarter" idx="12" hasCustomPrompt="1"/>
          </p:nvPr>
        </p:nvSpPr>
        <p:spPr>
          <a:xfrm>
            <a:off x="838200" y="2647950"/>
            <a:ext cx="10515600" cy="3375025"/>
          </a:xfrm>
          <a:prstGeom prst="rect">
            <a:avLst/>
          </a:prstGeom>
        </p:spPr>
        <p:txBody>
          <a:bodyPr anchor="ctr">
            <a:normAutofit/>
          </a:bodyPr>
          <a:lstStyle>
            <a:lvl1pPr marL="0" indent="0" algn="just">
              <a:lnSpc>
                <a:spcPct val="150000"/>
              </a:lnSpc>
              <a:buNone/>
              <a:defRPr sz="1800">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pic>
        <p:nvPicPr>
          <p:cNvPr id="20" name="Picture 4">
            <a:extLst>
              <a:ext uri="{FF2B5EF4-FFF2-40B4-BE49-F238E27FC236}">
                <a16:creationId xmlns:a16="http://schemas.microsoft.com/office/drawing/2014/main" id="{DC88740A-886A-B344-BBCE-2C77B80C4F81}"/>
              </a:ext>
            </a:extLst>
          </p:cNvPr>
          <p:cNvPicPr>
            <a:picLocks noChangeAspect="1" noChangeArrowheads="1"/>
          </p:cNvPicPr>
          <p:nvPr userDrawn="1"/>
        </p:nvPicPr>
        <p:blipFill rotWithShape="1">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colorTemperature colorTemp="5900"/>
                    </a14:imgEffect>
                    <a14:imgEffect>
                      <a14:saturation sat="0"/>
                    </a14:imgEffect>
                    <a14:imgEffect>
                      <a14:brightnessContrast contrast="-20000"/>
                    </a14:imgEffect>
                  </a14:imgLayer>
                </a14:imgProps>
              </a:ext>
              <a:ext uri="{28A0092B-C50C-407E-A947-70E740481C1C}">
                <a14:useLocalDpi xmlns:a14="http://schemas.microsoft.com/office/drawing/2010/main" val="0"/>
              </a:ext>
            </a:extLst>
          </a:blip>
          <a:srcRect r="62984"/>
          <a:stretch/>
        </p:blipFill>
        <p:spPr bwMode="auto">
          <a:xfrm>
            <a:off x="9808080" y="659760"/>
            <a:ext cx="732040" cy="63551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a:extLst>
              <a:ext uri="{FF2B5EF4-FFF2-40B4-BE49-F238E27FC236}">
                <a16:creationId xmlns:a16="http://schemas.microsoft.com/office/drawing/2014/main" id="{B9B66FB8-7FAE-F047-9A0C-CFF1B77056CC}"/>
              </a:ext>
            </a:extLst>
          </p:cNvPr>
          <p:cNvPicPr>
            <a:picLocks noChangeAspect="1" noChangeArrowheads="1"/>
          </p:cNvPicPr>
          <p:nvPr userDrawn="1"/>
        </p:nvPicPr>
        <p:blipFill>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sharpenSoften amount="-25000"/>
                    </a14:imgEffect>
                    <a14:imgEffect>
                      <a14:colorTemperature colorTemp="47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10785054" y="710148"/>
            <a:ext cx="568746" cy="585129"/>
          </a:xfrm>
          <a:prstGeom prst="rect">
            <a:avLst/>
          </a:prstGeom>
          <a:noFill/>
          <a:extLst>
            <a:ext uri="{909E8E84-426E-40DD-AFC4-6F175D3DCCD1}">
              <a14:hiddenFill xmlns:a14="http://schemas.microsoft.com/office/drawing/2010/main">
                <a:solidFill>
                  <a:srgbClr val="FFFFFF"/>
                </a:solidFill>
              </a14:hiddenFill>
            </a:ext>
          </a:extLst>
        </p:spPr>
      </p:pic>
      <p:cxnSp>
        <p:nvCxnSpPr>
          <p:cNvPr id="25" name="直线连接符 24">
            <a:extLst>
              <a:ext uri="{FF2B5EF4-FFF2-40B4-BE49-F238E27FC236}">
                <a16:creationId xmlns:a16="http://schemas.microsoft.com/office/drawing/2014/main" id="{2C4D2594-5B86-A64E-9AB5-C8E339E829D0}"/>
              </a:ext>
            </a:extLst>
          </p:cNvPr>
          <p:cNvCxnSpPr>
            <a:cxnSpLocks/>
          </p:cNvCxnSpPr>
          <p:nvPr userDrawn="1"/>
        </p:nvCxnSpPr>
        <p:spPr>
          <a:xfrm>
            <a:off x="10632905" y="771042"/>
            <a:ext cx="0" cy="458777"/>
          </a:xfrm>
          <a:prstGeom prst="line">
            <a:avLst/>
          </a:prstGeom>
          <a:ln w="127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4906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一级 无副标题">
    <p:spTree>
      <p:nvGrpSpPr>
        <p:cNvPr id="1" name=""/>
        <p:cNvGrpSpPr/>
        <p:nvPr/>
      </p:nvGrpSpPr>
      <p:grpSpPr>
        <a:xfrm>
          <a:off x="0" y="0"/>
          <a:ext cx="0" cy="0"/>
          <a:chOff x="0" y="0"/>
          <a:chExt cx="0" cy="0"/>
        </a:xfrm>
      </p:grpSpPr>
      <p:cxnSp>
        <p:nvCxnSpPr>
          <p:cNvPr id="18" name="直线连接符 17">
            <a:extLst>
              <a:ext uri="{FF2B5EF4-FFF2-40B4-BE49-F238E27FC236}">
                <a16:creationId xmlns:a16="http://schemas.microsoft.com/office/drawing/2014/main" id="{82087D8F-E102-B343-95AD-EB77B18A6B4E}"/>
              </a:ext>
            </a:extLst>
          </p:cNvPr>
          <p:cNvCxnSpPr>
            <a:cxnSpLocks/>
          </p:cNvCxnSpPr>
          <p:nvPr userDrawn="1"/>
        </p:nvCxnSpPr>
        <p:spPr>
          <a:xfrm>
            <a:off x="11484429" y="6305704"/>
            <a:ext cx="0" cy="263351"/>
          </a:xfrm>
          <a:prstGeom prst="line">
            <a:avLst/>
          </a:prstGeom>
          <a:ln w="12700">
            <a:solidFill>
              <a:srgbClr val="0197AA"/>
            </a:solidFill>
          </a:ln>
        </p:spPr>
        <p:style>
          <a:lnRef idx="1">
            <a:schemeClr val="accent1"/>
          </a:lnRef>
          <a:fillRef idx="0">
            <a:schemeClr val="accent1"/>
          </a:fillRef>
          <a:effectRef idx="0">
            <a:schemeClr val="accent1"/>
          </a:effectRef>
          <a:fontRef idx="minor">
            <a:schemeClr val="tx1"/>
          </a:fontRef>
        </p:style>
      </p:cxnSp>
      <p:sp>
        <p:nvSpPr>
          <p:cNvPr id="22" name="标题 21">
            <a:extLst>
              <a:ext uri="{FF2B5EF4-FFF2-40B4-BE49-F238E27FC236}">
                <a16:creationId xmlns:a16="http://schemas.microsoft.com/office/drawing/2014/main" id="{6F4C5485-78ED-2C45-818D-79F4EF6B6991}"/>
              </a:ext>
            </a:extLst>
          </p:cNvPr>
          <p:cNvSpPr>
            <a:spLocks noGrp="1"/>
          </p:cNvSpPr>
          <p:nvPr>
            <p:ph type="title" hasCustomPrompt="1"/>
          </p:nvPr>
        </p:nvSpPr>
        <p:spPr>
          <a:xfrm>
            <a:off x="838200" y="365125"/>
            <a:ext cx="8817732" cy="1325563"/>
          </a:xfrm>
          <a:prstGeom prst="rect">
            <a:avLst/>
          </a:prstGeom>
        </p:spPr>
        <p:txBody>
          <a:bodyPr anchor="ctr"/>
          <a:lstStyle>
            <a:lvl1pPr>
              <a:defRPr>
                <a:solidFill>
                  <a:srgbClr val="0197AA"/>
                </a:solidFill>
                <a:latin typeface="Drive Medium" panose="020B0103030500020004" pitchFamily="34" charset="0"/>
                <a:ea typeface="LANTINGHEI SC DEMIBOLD" panose="02000000000000000000" pitchFamily="2" charset="-122"/>
              </a:defRPr>
            </a:lvl1pPr>
          </a:lstStyle>
          <a:p>
            <a:r>
              <a:rPr kumimoji="1" lang="zh-CN" altLang="en-US" dirty="0"/>
              <a:t>标题</a:t>
            </a:r>
            <a:r>
              <a:rPr kumimoji="1" lang="en-US" altLang="zh-CN" dirty="0"/>
              <a:t> Head 1</a:t>
            </a:r>
            <a:endParaRPr kumimoji="1" lang="zh-CN" altLang="en-US" dirty="0"/>
          </a:p>
        </p:txBody>
      </p:sp>
      <p:sp>
        <p:nvSpPr>
          <p:cNvPr id="24" name="文本框 23">
            <a:extLst>
              <a:ext uri="{FF2B5EF4-FFF2-40B4-BE49-F238E27FC236}">
                <a16:creationId xmlns:a16="http://schemas.microsoft.com/office/drawing/2014/main" id="{B2D4E7E0-3170-E340-A7D3-3216416B6CFD}"/>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rgbClr val="0197AA"/>
                </a:solidFill>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rgbClr val="0197AA"/>
                </a:solidFill>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sp>
        <p:nvSpPr>
          <p:cNvPr id="7" name="内容占位符 6">
            <a:extLst>
              <a:ext uri="{FF2B5EF4-FFF2-40B4-BE49-F238E27FC236}">
                <a16:creationId xmlns:a16="http://schemas.microsoft.com/office/drawing/2014/main" id="{F168B989-7F74-5A44-9C78-8AD84B0E7547}"/>
              </a:ext>
            </a:extLst>
          </p:cNvPr>
          <p:cNvSpPr>
            <a:spLocks noGrp="1"/>
          </p:cNvSpPr>
          <p:nvPr>
            <p:ph sz="quarter" idx="12" hasCustomPrompt="1"/>
          </p:nvPr>
        </p:nvSpPr>
        <p:spPr>
          <a:xfrm>
            <a:off x="838200" y="1925782"/>
            <a:ext cx="10515600" cy="4097193"/>
          </a:xfrm>
          <a:prstGeom prst="rect">
            <a:avLst/>
          </a:prstGeom>
        </p:spPr>
        <p:txBody>
          <a:bodyPr anchor="ctr">
            <a:normAutofit/>
          </a:bodyPr>
          <a:lstStyle>
            <a:lvl1pPr marL="0" indent="0" algn="just">
              <a:lnSpc>
                <a:spcPct val="150000"/>
              </a:lnSpc>
              <a:buNone/>
              <a:defRPr sz="1800">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pic>
        <p:nvPicPr>
          <p:cNvPr id="20" name="Picture 4">
            <a:extLst>
              <a:ext uri="{FF2B5EF4-FFF2-40B4-BE49-F238E27FC236}">
                <a16:creationId xmlns:a16="http://schemas.microsoft.com/office/drawing/2014/main" id="{DC88740A-886A-B344-BBCE-2C77B80C4F81}"/>
              </a:ext>
            </a:extLst>
          </p:cNvPr>
          <p:cNvPicPr>
            <a:picLocks noChangeAspect="1" noChangeArrowheads="1"/>
          </p:cNvPicPr>
          <p:nvPr userDrawn="1"/>
        </p:nvPicPr>
        <p:blipFill rotWithShape="1">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colorTemperature colorTemp="5900"/>
                    </a14:imgEffect>
                    <a14:imgEffect>
                      <a14:saturation sat="0"/>
                    </a14:imgEffect>
                    <a14:imgEffect>
                      <a14:brightnessContrast contrast="-20000"/>
                    </a14:imgEffect>
                  </a14:imgLayer>
                </a14:imgProps>
              </a:ext>
              <a:ext uri="{28A0092B-C50C-407E-A947-70E740481C1C}">
                <a14:useLocalDpi xmlns:a14="http://schemas.microsoft.com/office/drawing/2010/main" val="0"/>
              </a:ext>
            </a:extLst>
          </a:blip>
          <a:srcRect r="62984"/>
          <a:stretch/>
        </p:blipFill>
        <p:spPr bwMode="auto">
          <a:xfrm>
            <a:off x="9808080" y="659760"/>
            <a:ext cx="732040" cy="635517"/>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a:extLst>
              <a:ext uri="{FF2B5EF4-FFF2-40B4-BE49-F238E27FC236}">
                <a16:creationId xmlns:a16="http://schemas.microsoft.com/office/drawing/2014/main" id="{B9B66FB8-7FAE-F047-9A0C-CFF1B77056CC}"/>
              </a:ext>
            </a:extLst>
          </p:cNvPr>
          <p:cNvPicPr>
            <a:picLocks noChangeAspect="1" noChangeArrowheads="1"/>
          </p:cNvPicPr>
          <p:nvPr userDrawn="1"/>
        </p:nvPicPr>
        <p:blipFill>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sharpenSoften amount="-25000"/>
                    </a14:imgEffect>
                    <a14:imgEffect>
                      <a14:colorTemperature colorTemp="47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10785054" y="710148"/>
            <a:ext cx="568746" cy="585129"/>
          </a:xfrm>
          <a:prstGeom prst="rect">
            <a:avLst/>
          </a:prstGeom>
          <a:noFill/>
          <a:extLst>
            <a:ext uri="{909E8E84-426E-40DD-AFC4-6F175D3DCCD1}">
              <a14:hiddenFill xmlns:a14="http://schemas.microsoft.com/office/drawing/2010/main">
                <a:solidFill>
                  <a:srgbClr val="FFFFFF"/>
                </a:solidFill>
              </a14:hiddenFill>
            </a:ext>
          </a:extLst>
        </p:spPr>
      </p:pic>
      <p:cxnSp>
        <p:nvCxnSpPr>
          <p:cNvPr id="25" name="直线连接符 24">
            <a:extLst>
              <a:ext uri="{FF2B5EF4-FFF2-40B4-BE49-F238E27FC236}">
                <a16:creationId xmlns:a16="http://schemas.microsoft.com/office/drawing/2014/main" id="{2C4D2594-5B86-A64E-9AB5-C8E339E829D0}"/>
              </a:ext>
            </a:extLst>
          </p:cNvPr>
          <p:cNvCxnSpPr>
            <a:cxnSpLocks/>
          </p:cNvCxnSpPr>
          <p:nvPr userDrawn="1"/>
        </p:nvCxnSpPr>
        <p:spPr>
          <a:xfrm>
            <a:off x="10632905" y="771042"/>
            <a:ext cx="0" cy="458777"/>
          </a:xfrm>
          <a:prstGeom prst="line">
            <a:avLst/>
          </a:prstGeom>
          <a:ln w="127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31407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3" name="文本占位符 10">
            <a:extLst>
              <a:ext uri="{FF2B5EF4-FFF2-40B4-BE49-F238E27FC236}">
                <a16:creationId xmlns:a16="http://schemas.microsoft.com/office/drawing/2014/main" id="{5C00530F-E504-F340-9F98-E974480ABD85}"/>
              </a:ext>
            </a:extLst>
          </p:cNvPr>
          <p:cNvSpPr>
            <a:spLocks noGrp="1"/>
          </p:cNvSpPr>
          <p:nvPr>
            <p:ph type="body" sz="quarter" idx="13" hasCustomPrompt="1"/>
          </p:nvPr>
        </p:nvSpPr>
        <p:spPr>
          <a:xfrm>
            <a:off x="-1104001" y="-171001"/>
            <a:ext cx="14400000" cy="7200000"/>
          </a:xfrm>
          <a:prstGeom prst="rect">
            <a:avLst/>
          </a:prstGeom>
        </p:spPr>
        <p:txBody>
          <a:bodyPr anchor="ctr"/>
          <a:lstStyle>
            <a:lvl1pPr marL="0" indent="0" algn="l">
              <a:buNone/>
              <a:defRPr sz="19900">
                <a:solidFill>
                  <a:schemeClr val="bg1">
                    <a:lumMod val="75000"/>
                    <a:alpha val="20000"/>
                  </a:schemeClr>
                </a:solidFill>
                <a:effectLst>
                  <a:outerShdw blurRad="63500" dist="63500" dir="2700000" algn="tl" rotWithShape="0">
                    <a:schemeClr val="tx1">
                      <a:alpha val="30000"/>
                    </a:schemeClr>
                  </a:outerShdw>
                </a:effectLst>
                <a:latin typeface="Drive Medium" panose="020B0103030500020004" pitchFamily="34" charset="0"/>
                <a:ea typeface="LANTINGHEI SC DEMIBOLD" panose="02000000000000000000" pitchFamily="2" charset="-122"/>
              </a:defRPr>
            </a:lvl1pPr>
          </a:lstStyle>
          <a:p>
            <a:pPr lvl="0"/>
            <a:r>
              <a:rPr kumimoji="1" lang="zh-CN" altLang="en-US" dirty="0"/>
              <a:t>背景文字</a:t>
            </a:r>
            <a:endParaRPr kumimoji="1" lang="en-US" altLang="zh-CN" dirty="0"/>
          </a:p>
          <a:p>
            <a:pPr lvl="0"/>
            <a:r>
              <a:rPr kumimoji="1" lang="en-US" altLang="zh-CN" dirty="0"/>
              <a:t>Background</a:t>
            </a:r>
            <a:endParaRPr kumimoji="1" lang="zh-CN" altLang="en-US" dirty="0"/>
          </a:p>
        </p:txBody>
      </p:sp>
      <p:sp>
        <p:nvSpPr>
          <p:cNvPr id="12" name="椭圆 11">
            <a:extLst>
              <a:ext uri="{FF2B5EF4-FFF2-40B4-BE49-F238E27FC236}">
                <a16:creationId xmlns:a16="http://schemas.microsoft.com/office/drawing/2014/main" id="{345EAA07-B71D-0240-B163-6CE1C9C48D28}"/>
              </a:ext>
            </a:extLst>
          </p:cNvPr>
          <p:cNvSpPr>
            <a:spLocks noChangeAspect="1"/>
          </p:cNvSpPr>
          <p:nvPr userDrawn="1"/>
        </p:nvSpPr>
        <p:spPr>
          <a:xfrm>
            <a:off x="0" y="-5741641"/>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a:extLst>
              <a:ext uri="{FF2B5EF4-FFF2-40B4-BE49-F238E27FC236}">
                <a16:creationId xmlns:a16="http://schemas.microsoft.com/office/drawing/2014/main" id="{BFEA96EA-4C9A-DA41-A746-C3D99CE2968B}"/>
              </a:ext>
            </a:extLst>
          </p:cNvPr>
          <p:cNvSpPr>
            <a:spLocks noChangeAspect="1"/>
          </p:cNvSpPr>
          <p:nvPr userDrawn="1"/>
        </p:nvSpPr>
        <p:spPr>
          <a:xfrm>
            <a:off x="3793004" y="-4026157"/>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a:extLst>
              <a:ext uri="{FF2B5EF4-FFF2-40B4-BE49-F238E27FC236}">
                <a16:creationId xmlns:a16="http://schemas.microsoft.com/office/drawing/2014/main" id="{0088D78D-F469-734D-A59D-F2A926E16ED0}"/>
              </a:ext>
            </a:extLst>
          </p:cNvPr>
          <p:cNvSpPr>
            <a:spLocks noChangeAspect="1"/>
          </p:cNvSpPr>
          <p:nvPr userDrawn="1"/>
        </p:nvSpPr>
        <p:spPr>
          <a:xfrm>
            <a:off x="0" y="2538359"/>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a:extLst>
              <a:ext uri="{FF2B5EF4-FFF2-40B4-BE49-F238E27FC236}">
                <a16:creationId xmlns:a16="http://schemas.microsoft.com/office/drawing/2014/main" id="{E26EC7D1-F10F-C24A-B294-202A1FFF3857}"/>
              </a:ext>
            </a:extLst>
          </p:cNvPr>
          <p:cNvSpPr>
            <a:spLocks noChangeAspect="1"/>
          </p:cNvSpPr>
          <p:nvPr userDrawn="1"/>
        </p:nvSpPr>
        <p:spPr>
          <a:xfrm>
            <a:off x="-2226770" y="0"/>
            <a:ext cx="10800000" cy="10800000"/>
          </a:xfrm>
          <a:prstGeom prst="ellipse">
            <a:avLst/>
          </a:prstGeom>
          <a:noFill/>
          <a:ln w="19050">
            <a:solidFill>
              <a:srgbClr val="E1AD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标题 21">
            <a:extLst>
              <a:ext uri="{FF2B5EF4-FFF2-40B4-BE49-F238E27FC236}">
                <a16:creationId xmlns:a16="http://schemas.microsoft.com/office/drawing/2014/main" id="{6F4C5485-78ED-2C45-818D-79F4EF6B6991}"/>
              </a:ext>
            </a:extLst>
          </p:cNvPr>
          <p:cNvSpPr>
            <a:spLocks noGrp="1"/>
          </p:cNvSpPr>
          <p:nvPr>
            <p:ph type="title" hasCustomPrompt="1"/>
          </p:nvPr>
        </p:nvSpPr>
        <p:spPr>
          <a:xfrm>
            <a:off x="838199" y="2766218"/>
            <a:ext cx="10646227" cy="1325563"/>
          </a:xfrm>
          <a:prstGeom prst="rect">
            <a:avLst/>
          </a:prstGeom>
        </p:spPr>
        <p:txBody>
          <a:bodyPr anchor="ctr"/>
          <a:lstStyle>
            <a:lvl1pPr algn="ctr">
              <a:defRPr>
                <a:solidFill>
                  <a:schemeClr val="bg1"/>
                </a:solidFill>
                <a:effectLst>
                  <a:outerShdw blurRad="50800" dist="38100" dir="2700000" algn="tl" rotWithShape="0">
                    <a:prstClr val="black">
                      <a:alpha val="40000"/>
                    </a:prstClr>
                  </a:outerShdw>
                </a:effectLst>
                <a:latin typeface="Drive Medium" panose="020B0103030500020004" pitchFamily="34" charset="0"/>
                <a:ea typeface="LANTINGHEI SC DEMIBOLD" panose="02000000000000000000" pitchFamily="2" charset="-122"/>
              </a:defRPr>
            </a:lvl1pPr>
          </a:lstStyle>
          <a:p>
            <a:r>
              <a:rPr kumimoji="1" lang="zh-CN" altLang="en-US" dirty="0"/>
              <a:t>标题</a:t>
            </a:r>
            <a:r>
              <a:rPr kumimoji="1" lang="en-US" altLang="zh-CN" dirty="0"/>
              <a:t> Head 1</a:t>
            </a:r>
            <a:endParaRPr kumimoji="1" lang="zh-CN" altLang="en-US" dirty="0"/>
          </a:p>
        </p:txBody>
      </p:sp>
      <p:cxnSp>
        <p:nvCxnSpPr>
          <p:cNvPr id="18" name="直线连接符 17">
            <a:extLst>
              <a:ext uri="{FF2B5EF4-FFF2-40B4-BE49-F238E27FC236}">
                <a16:creationId xmlns:a16="http://schemas.microsoft.com/office/drawing/2014/main" id="{82087D8F-E102-B343-95AD-EB77B18A6B4E}"/>
              </a:ext>
            </a:extLst>
          </p:cNvPr>
          <p:cNvCxnSpPr>
            <a:cxnSpLocks/>
          </p:cNvCxnSpPr>
          <p:nvPr userDrawn="1"/>
        </p:nvCxnSpPr>
        <p:spPr>
          <a:xfrm>
            <a:off x="11484429" y="6305704"/>
            <a:ext cx="0" cy="26335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B2D4E7E0-3170-E340-A7D3-3216416B6CFD}"/>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chemeClr val="bg1"/>
                </a:solidFill>
                <a:effectLst>
                  <a:outerShdw blurRad="50800" dist="38100" dir="2700000" algn="tl" rotWithShape="0">
                    <a:prstClr val="black">
                      <a:alpha val="40000"/>
                    </a:prstClr>
                  </a:outerShdw>
                </a:effectLst>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chemeClr val="bg1"/>
                </a:solidFill>
                <a:effectLst>
                  <a:outerShdw blurRad="50800" dist="38100" dir="2700000" algn="tl" rotWithShape="0">
                    <a:prstClr val="black">
                      <a:alpha val="40000"/>
                    </a:prstClr>
                  </a:outerShdw>
                </a:effectLst>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spTree>
    <p:extLst>
      <p:ext uri="{BB962C8B-B14F-4D97-AF65-F5344CB8AC3E}">
        <p14:creationId xmlns:p14="http://schemas.microsoft.com/office/powerpoint/2010/main" val="12412956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一级 两栏">
    <p:spTree>
      <p:nvGrpSpPr>
        <p:cNvPr id="1" name=""/>
        <p:cNvGrpSpPr/>
        <p:nvPr/>
      </p:nvGrpSpPr>
      <p:grpSpPr>
        <a:xfrm>
          <a:off x="0" y="0"/>
          <a:ext cx="0" cy="0"/>
          <a:chOff x="0" y="0"/>
          <a:chExt cx="0" cy="0"/>
        </a:xfrm>
      </p:grpSpPr>
      <p:cxnSp>
        <p:nvCxnSpPr>
          <p:cNvPr id="18" name="直线连接符 17">
            <a:extLst>
              <a:ext uri="{FF2B5EF4-FFF2-40B4-BE49-F238E27FC236}">
                <a16:creationId xmlns:a16="http://schemas.microsoft.com/office/drawing/2014/main" id="{82087D8F-E102-B343-95AD-EB77B18A6B4E}"/>
              </a:ext>
            </a:extLst>
          </p:cNvPr>
          <p:cNvCxnSpPr>
            <a:cxnSpLocks/>
          </p:cNvCxnSpPr>
          <p:nvPr userDrawn="1"/>
        </p:nvCxnSpPr>
        <p:spPr>
          <a:xfrm>
            <a:off x="11484429" y="6305704"/>
            <a:ext cx="0" cy="263351"/>
          </a:xfrm>
          <a:prstGeom prst="line">
            <a:avLst/>
          </a:prstGeom>
          <a:ln w="12700">
            <a:solidFill>
              <a:srgbClr val="0197AA"/>
            </a:solidFill>
          </a:ln>
        </p:spPr>
        <p:style>
          <a:lnRef idx="1">
            <a:schemeClr val="accent1"/>
          </a:lnRef>
          <a:fillRef idx="0">
            <a:schemeClr val="accent1"/>
          </a:fillRef>
          <a:effectRef idx="0">
            <a:schemeClr val="accent1"/>
          </a:effectRef>
          <a:fontRef idx="minor">
            <a:schemeClr val="tx1"/>
          </a:fontRef>
        </p:style>
      </p:cxnSp>
      <p:sp>
        <p:nvSpPr>
          <p:cNvPr id="22" name="标题 21">
            <a:extLst>
              <a:ext uri="{FF2B5EF4-FFF2-40B4-BE49-F238E27FC236}">
                <a16:creationId xmlns:a16="http://schemas.microsoft.com/office/drawing/2014/main" id="{6F4C5485-78ED-2C45-818D-79F4EF6B6991}"/>
              </a:ext>
            </a:extLst>
          </p:cNvPr>
          <p:cNvSpPr>
            <a:spLocks noGrp="1"/>
          </p:cNvSpPr>
          <p:nvPr>
            <p:ph type="title" hasCustomPrompt="1"/>
          </p:nvPr>
        </p:nvSpPr>
        <p:spPr>
          <a:xfrm>
            <a:off x="838200" y="365125"/>
            <a:ext cx="8817732" cy="1325563"/>
          </a:xfrm>
          <a:prstGeom prst="rect">
            <a:avLst/>
          </a:prstGeom>
        </p:spPr>
        <p:txBody>
          <a:bodyPr anchor="ctr"/>
          <a:lstStyle>
            <a:lvl1pPr>
              <a:defRPr>
                <a:solidFill>
                  <a:srgbClr val="0197AA"/>
                </a:solidFill>
                <a:latin typeface="Drive Medium" panose="020B0103030500020004" pitchFamily="34" charset="0"/>
                <a:ea typeface="LANTINGHEI SC DEMIBOLD" panose="02000000000000000000" pitchFamily="2" charset="-122"/>
              </a:defRPr>
            </a:lvl1pPr>
          </a:lstStyle>
          <a:p>
            <a:r>
              <a:rPr kumimoji="1" lang="zh-CN" altLang="en-US" dirty="0"/>
              <a:t>标题</a:t>
            </a:r>
            <a:r>
              <a:rPr kumimoji="1" lang="en-US" altLang="zh-CN" dirty="0"/>
              <a:t> Head 1</a:t>
            </a:r>
            <a:endParaRPr kumimoji="1" lang="zh-CN" altLang="en-US" dirty="0"/>
          </a:p>
        </p:txBody>
      </p:sp>
      <p:sp>
        <p:nvSpPr>
          <p:cNvPr id="24" name="文本框 23">
            <a:extLst>
              <a:ext uri="{FF2B5EF4-FFF2-40B4-BE49-F238E27FC236}">
                <a16:creationId xmlns:a16="http://schemas.microsoft.com/office/drawing/2014/main" id="{B2D4E7E0-3170-E340-A7D3-3216416B6CFD}"/>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rgbClr val="0197AA"/>
                </a:solidFill>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rgbClr val="0197AA"/>
                </a:solidFill>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cxnSp>
        <p:nvCxnSpPr>
          <p:cNvPr id="3" name="直线连接符 2">
            <a:extLst>
              <a:ext uri="{FF2B5EF4-FFF2-40B4-BE49-F238E27FC236}">
                <a16:creationId xmlns:a16="http://schemas.microsoft.com/office/drawing/2014/main" id="{CC2A19D3-D20F-8E44-AE1F-F081B8DE19F3}"/>
              </a:ext>
            </a:extLst>
          </p:cNvPr>
          <p:cNvCxnSpPr>
            <a:cxnSpLocks/>
          </p:cNvCxnSpPr>
          <p:nvPr userDrawn="1"/>
        </p:nvCxnSpPr>
        <p:spPr>
          <a:xfrm>
            <a:off x="838200" y="1690688"/>
            <a:ext cx="10515600" cy="0"/>
          </a:xfrm>
          <a:prstGeom prst="line">
            <a:avLst/>
          </a:prstGeom>
          <a:ln w="38100">
            <a:solidFill>
              <a:srgbClr val="69AD3D"/>
            </a:solidFill>
          </a:ln>
        </p:spPr>
        <p:style>
          <a:lnRef idx="1">
            <a:schemeClr val="accent1"/>
          </a:lnRef>
          <a:fillRef idx="0">
            <a:schemeClr val="accent1"/>
          </a:fillRef>
          <a:effectRef idx="0">
            <a:schemeClr val="accent1"/>
          </a:effectRef>
          <a:fontRef idx="minor">
            <a:schemeClr val="tx1"/>
          </a:fontRef>
        </p:style>
      </p:cxnSp>
      <p:sp>
        <p:nvSpPr>
          <p:cNvPr id="5" name="文本占位符 4">
            <a:extLst>
              <a:ext uri="{FF2B5EF4-FFF2-40B4-BE49-F238E27FC236}">
                <a16:creationId xmlns:a16="http://schemas.microsoft.com/office/drawing/2014/main" id="{8A821DDE-D17C-7A4E-8099-396AA08C1407}"/>
              </a:ext>
            </a:extLst>
          </p:cNvPr>
          <p:cNvSpPr>
            <a:spLocks noGrp="1"/>
          </p:cNvSpPr>
          <p:nvPr>
            <p:ph type="body" sz="quarter" idx="11" hasCustomPrompt="1"/>
          </p:nvPr>
        </p:nvSpPr>
        <p:spPr>
          <a:xfrm>
            <a:off x="838200" y="1690688"/>
            <a:ext cx="5257800" cy="642937"/>
          </a:xfrm>
          <a:prstGeom prst="rect">
            <a:avLst/>
          </a:prstGeom>
        </p:spPr>
        <p:txBody>
          <a:bodyPr anchor="ctr"/>
          <a:lstStyle>
            <a:lvl1pPr marL="0" indent="0">
              <a:buNone/>
              <a:defRPr>
                <a:solidFill>
                  <a:srgbClr val="69AD3D"/>
                </a:solidFill>
                <a:latin typeface="Drive Medium" panose="020B0103030500020004" pitchFamily="34" charset="0"/>
                <a:ea typeface="LANTINGHEI SC DEMIBOLD" panose="02000000000000000000" pitchFamily="2" charset="-122"/>
              </a:defRPr>
            </a:lvl1pPr>
          </a:lstStyle>
          <a:p>
            <a:pPr lvl="0"/>
            <a:r>
              <a:rPr kumimoji="1" lang="zh-CN" altLang="en-US" dirty="0"/>
              <a:t>副标题</a:t>
            </a:r>
            <a:r>
              <a:rPr kumimoji="1" lang="en-US" altLang="zh-CN" dirty="0"/>
              <a:t> Head 2</a:t>
            </a:r>
            <a:endParaRPr kumimoji="1" lang="zh-CN" altLang="en-US" dirty="0"/>
          </a:p>
        </p:txBody>
      </p:sp>
      <p:sp>
        <p:nvSpPr>
          <p:cNvPr id="7" name="内容占位符 6">
            <a:extLst>
              <a:ext uri="{FF2B5EF4-FFF2-40B4-BE49-F238E27FC236}">
                <a16:creationId xmlns:a16="http://schemas.microsoft.com/office/drawing/2014/main" id="{F168B989-7F74-5A44-9C78-8AD84B0E7547}"/>
              </a:ext>
            </a:extLst>
          </p:cNvPr>
          <p:cNvSpPr>
            <a:spLocks noGrp="1"/>
          </p:cNvSpPr>
          <p:nvPr>
            <p:ph sz="quarter" idx="12" hasCustomPrompt="1"/>
          </p:nvPr>
        </p:nvSpPr>
        <p:spPr>
          <a:xfrm>
            <a:off x="838200" y="2647950"/>
            <a:ext cx="5257800" cy="3375025"/>
          </a:xfrm>
          <a:prstGeom prst="rect">
            <a:avLst/>
          </a:prstGeom>
        </p:spPr>
        <p:txBody>
          <a:bodyPr anchor="ctr">
            <a:normAutofit/>
          </a:bodyPr>
          <a:lstStyle>
            <a:lvl1pPr marL="0" indent="0" algn="just">
              <a:lnSpc>
                <a:spcPct val="150000"/>
              </a:lnSpc>
              <a:buNone/>
              <a:defRPr sz="1800">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sp>
        <p:nvSpPr>
          <p:cNvPr id="9" name="文本占位符 4">
            <a:extLst>
              <a:ext uri="{FF2B5EF4-FFF2-40B4-BE49-F238E27FC236}">
                <a16:creationId xmlns:a16="http://schemas.microsoft.com/office/drawing/2014/main" id="{0D121078-D4BC-C54A-89FF-2D7DF0ED43D0}"/>
              </a:ext>
            </a:extLst>
          </p:cNvPr>
          <p:cNvSpPr>
            <a:spLocks noGrp="1"/>
          </p:cNvSpPr>
          <p:nvPr>
            <p:ph type="body" sz="quarter" idx="13" hasCustomPrompt="1"/>
          </p:nvPr>
        </p:nvSpPr>
        <p:spPr>
          <a:xfrm>
            <a:off x="6096000" y="1690688"/>
            <a:ext cx="5257800" cy="642937"/>
          </a:xfrm>
          <a:prstGeom prst="rect">
            <a:avLst/>
          </a:prstGeom>
        </p:spPr>
        <p:txBody>
          <a:bodyPr anchor="ctr"/>
          <a:lstStyle>
            <a:lvl1pPr marL="0" indent="0">
              <a:buNone/>
              <a:defRPr>
                <a:solidFill>
                  <a:srgbClr val="69AD3D"/>
                </a:solidFill>
                <a:latin typeface="Drive Medium" panose="020B0103030500020004" pitchFamily="34" charset="0"/>
                <a:ea typeface="LANTINGHEI SC DEMIBOLD" panose="02000000000000000000" pitchFamily="2" charset="-122"/>
              </a:defRPr>
            </a:lvl1pPr>
          </a:lstStyle>
          <a:p>
            <a:pPr lvl="0"/>
            <a:r>
              <a:rPr kumimoji="1" lang="zh-CN" altLang="en-US" dirty="0"/>
              <a:t>副标题</a:t>
            </a:r>
            <a:r>
              <a:rPr kumimoji="1" lang="en-US" altLang="zh-CN" dirty="0"/>
              <a:t> Head 2</a:t>
            </a:r>
            <a:endParaRPr kumimoji="1" lang="zh-CN" altLang="en-US" dirty="0"/>
          </a:p>
        </p:txBody>
      </p:sp>
      <p:sp>
        <p:nvSpPr>
          <p:cNvPr id="10" name="内容占位符 6">
            <a:extLst>
              <a:ext uri="{FF2B5EF4-FFF2-40B4-BE49-F238E27FC236}">
                <a16:creationId xmlns:a16="http://schemas.microsoft.com/office/drawing/2014/main" id="{8770A4F6-81D7-1B4C-A1AE-134463189367}"/>
              </a:ext>
            </a:extLst>
          </p:cNvPr>
          <p:cNvSpPr>
            <a:spLocks noGrp="1"/>
          </p:cNvSpPr>
          <p:nvPr>
            <p:ph sz="quarter" idx="14" hasCustomPrompt="1"/>
          </p:nvPr>
        </p:nvSpPr>
        <p:spPr>
          <a:xfrm>
            <a:off x="6096000" y="2646302"/>
            <a:ext cx="5257800" cy="3375025"/>
          </a:xfrm>
          <a:prstGeom prst="rect">
            <a:avLst/>
          </a:prstGeom>
        </p:spPr>
        <p:txBody>
          <a:bodyPr anchor="ctr">
            <a:normAutofit/>
          </a:bodyPr>
          <a:lstStyle>
            <a:lvl1pPr marL="0" indent="0" algn="just">
              <a:lnSpc>
                <a:spcPct val="150000"/>
              </a:lnSpc>
              <a:buNone/>
              <a:defRPr sz="1800">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pic>
        <p:nvPicPr>
          <p:cNvPr id="11" name="Picture 4">
            <a:extLst>
              <a:ext uri="{FF2B5EF4-FFF2-40B4-BE49-F238E27FC236}">
                <a16:creationId xmlns:a16="http://schemas.microsoft.com/office/drawing/2014/main" id="{EB8EBFEF-DD31-024F-A500-A9EE92C92988}"/>
              </a:ext>
            </a:extLst>
          </p:cNvPr>
          <p:cNvPicPr>
            <a:picLocks noChangeAspect="1" noChangeArrowheads="1"/>
          </p:cNvPicPr>
          <p:nvPr userDrawn="1"/>
        </p:nvPicPr>
        <p:blipFill rotWithShape="1">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colorTemperature colorTemp="5900"/>
                    </a14:imgEffect>
                    <a14:imgEffect>
                      <a14:saturation sat="0"/>
                    </a14:imgEffect>
                    <a14:imgEffect>
                      <a14:brightnessContrast contrast="-20000"/>
                    </a14:imgEffect>
                  </a14:imgLayer>
                </a14:imgProps>
              </a:ext>
              <a:ext uri="{28A0092B-C50C-407E-A947-70E740481C1C}">
                <a14:useLocalDpi xmlns:a14="http://schemas.microsoft.com/office/drawing/2010/main" val="0"/>
              </a:ext>
            </a:extLst>
          </a:blip>
          <a:srcRect r="62984"/>
          <a:stretch/>
        </p:blipFill>
        <p:spPr bwMode="auto">
          <a:xfrm>
            <a:off x="9808080" y="659760"/>
            <a:ext cx="732040" cy="63551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a:extLst>
              <a:ext uri="{FF2B5EF4-FFF2-40B4-BE49-F238E27FC236}">
                <a16:creationId xmlns:a16="http://schemas.microsoft.com/office/drawing/2014/main" id="{4920AEDE-417A-3D4E-A5ED-1043D81F73DC}"/>
              </a:ext>
            </a:extLst>
          </p:cNvPr>
          <p:cNvPicPr>
            <a:picLocks noChangeAspect="1" noChangeArrowheads="1"/>
          </p:cNvPicPr>
          <p:nvPr userDrawn="1"/>
        </p:nvPicPr>
        <p:blipFill>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sharpenSoften amount="-25000"/>
                    </a14:imgEffect>
                    <a14:imgEffect>
                      <a14:colorTemperature colorTemp="47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10785054" y="710148"/>
            <a:ext cx="568746" cy="585129"/>
          </a:xfrm>
          <a:prstGeom prst="rect">
            <a:avLst/>
          </a:prstGeom>
          <a:noFill/>
          <a:extLst>
            <a:ext uri="{909E8E84-426E-40DD-AFC4-6F175D3DCCD1}">
              <a14:hiddenFill xmlns:a14="http://schemas.microsoft.com/office/drawing/2010/main">
                <a:solidFill>
                  <a:srgbClr val="FFFFFF"/>
                </a:solidFill>
              </a14:hiddenFill>
            </a:ext>
          </a:extLst>
        </p:spPr>
      </p:pic>
      <p:cxnSp>
        <p:nvCxnSpPr>
          <p:cNvPr id="13" name="直线连接符 12">
            <a:extLst>
              <a:ext uri="{FF2B5EF4-FFF2-40B4-BE49-F238E27FC236}">
                <a16:creationId xmlns:a16="http://schemas.microsoft.com/office/drawing/2014/main" id="{2D24E884-823A-9448-9023-ACA6504081CC}"/>
              </a:ext>
            </a:extLst>
          </p:cNvPr>
          <p:cNvCxnSpPr>
            <a:cxnSpLocks/>
          </p:cNvCxnSpPr>
          <p:nvPr userDrawn="1"/>
        </p:nvCxnSpPr>
        <p:spPr>
          <a:xfrm>
            <a:off x="10632905" y="771042"/>
            <a:ext cx="0" cy="458777"/>
          </a:xfrm>
          <a:prstGeom prst="line">
            <a:avLst/>
          </a:prstGeom>
          <a:ln w="127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54112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二级">
    <p:spTree>
      <p:nvGrpSpPr>
        <p:cNvPr id="1" name=""/>
        <p:cNvGrpSpPr/>
        <p:nvPr/>
      </p:nvGrpSpPr>
      <p:grpSpPr>
        <a:xfrm>
          <a:off x="0" y="0"/>
          <a:ext cx="0" cy="0"/>
          <a:chOff x="0" y="0"/>
          <a:chExt cx="0" cy="0"/>
        </a:xfrm>
      </p:grpSpPr>
      <p:sp>
        <p:nvSpPr>
          <p:cNvPr id="7" name="内容占位符 6">
            <a:extLst>
              <a:ext uri="{FF2B5EF4-FFF2-40B4-BE49-F238E27FC236}">
                <a16:creationId xmlns:a16="http://schemas.microsoft.com/office/drawing/2014/main" id="{F168B989-7F74-5A44-9C78-8AD84B0E7547}"/>
              </a:ext>
            </a:extLst>
          </p:cNvPr>
          <p:cNvSpPr>
            <a:spLocks noGrp="1"/>
          </p:cNvSpPr>
          <p:nvPr>
            <p:ph sz="quarter" idx="12" hasCustomPrompt="1"/>
          </p:nvPr>
        </p:nvSpPr>
        <p:spPr>
          <a:xfrm>
            <a:off x="838200" y="1948165"/>
            <a:ext cx="10515600" cy="4074810"/>
          </a:xfrm>
          <a:prstGeom prst="rect">
            <a:avLst/>
          </a:prstGeom>
        </p:spPr>
        <p:txBody>
          <a:bodyPr>
            <a:normAutofit/>
          </a:bodyPr>
          <a:lstStyle>
            <a:lvl1pPr marL="0" indent="0" algn="just">
              <a:lnSpc>
                <a:spcPct val="150000"/>
              </a:lnSpc>
              <a:buNone/>
              <a:defRPr sz="1800">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cxnSp>
        <p:nvCxnSpPr>
          <p:cNvPr id="18" name="直线连接符 17">
            <a:extLst>
              <a:ext uri="{FF2B5EF4-FFF2-40B4-BE49-F238E27FC236}">
                <a16:creationId xmlns:a16="http://schemas.microsoft.com/office/drawing/2014/main" id="{82087D8F-E102-B343-95AD-EB77B18A6B4E}"/>
              </a:ext>
            </a:extLst>
          </p:cNvPr>
          <p:cNvCxnSpPr>
            <a:cxnSpLocks/>
          </p:cNvCxnSpPr>
          <p:nvPr userDrawn="1"/>
        </p:nvCxnSpPr>
        <p:spPr>
          <a:xfrm>
            <a:off x="11484429" y="6305704"/>
            <a:ext cx="0" cy="263351"/>
          </a:xfrm>
          <a:prstGeom prst="line">
            <a:avLst/>
          </a:prstGeom>
          <a:ln w="12700">
            <a:solidFill>
              <a:srgbClr val="69AD3D"/>
            </a:solidFill>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B2D4E7E0-3170-E340-A7D3-3216416B6CFD}"/>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rgbClr val="69AD3D"/>
                </a:solidFill>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rgbClr val="69AD3D"/>
                </a:solidFill>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cxnSp>
        <p:nvCxnSpPr>
          <p:cNvPr id="3" name="直线连接符 2">
            <a:extLst>
              <a:ext uri="{FF2B5EF4-FFF2-40B4-BE49-F238E27FC236}">
                <a16:creationId xmlns:a16="http://schemas.microsoft.com/office/drawing/2014/main" id="{CC2A19D3-D20F-8E44-AE1F-F081B8DE19F3}"/>
              </a:ext>
            </a:extLst>
          </p:cNvPr>
          <p:cNvCxnSpPr>
            <a:cxnSpLocks/>
          </p:cNvCxnSpPr>
          <p:nvPr userDrawn="1"/>
        </p:nvCxnSpPr>
        <p:spPr>
          <a:xfrm>
            <a:off x="838200" y="513556"/>
            <a:ext cx="10515600" cy="0"/>
          </a:xfrm>
          <a:prstGeom prst="line">
            <a:avLst/>
          </a:prstGeom>
          <a:ln w="38100">
            <a:solidFill>
              <a:srgbClr val="69AD3D"/>
            </a:solidFill>
          </a:ln>
        </p:spPr>
        <p:style>
          <a:lnRef idx="1">
            <a:schemeClr val="accent1"/>
          </a:lnRef>
          <a:fillRef idx="0">
            <a:schemeClr val="accent1"/>
          </a:fillRef>
          <a:effectRef idx="0">
            <a:schemeClr val="accent1"/>
          </a:effectRef>
          <a:fontRef idx="minor">
            <a:schemeClr val="tx1"/>
          </a:fontRef>
        </p:style>
      </p:cxnSp>
      <p:sp>
        <p:nvSpPr>
          <p:cNvPr id="5" name="文本占位符 4">
            <a:extLst>
              <a:ext uri="{FF2B5EF4-FFF2-40B4-BE49-F238E27FC236}">
                <a16:creationId xmlns:a16="http://schemas.microsoft.com/office/drawing/2014/main" id="{8A821DDE-D17C-7A4E-8099-396AA08C1407}"/>
              </a:ext>
            </a:extLst>
          </p:cNvPr>
          <p:cNvSpPr>
            <a:spLocks noGrp="1"/>
          </p:cNvSpPr>
          <p:nvPr>
            <p:ph type="body" sz="quarter" idx="11" hasCustomPrompt="1"/>
          </p:nvPr>
        </p:nvSpPr>
        <p:spPr>
          <a:xfrm>
            <a:off x="838200" y="513555"/>
            <a:ext cx="8817732" cy="1200556"/>
          </a:xfrm>
          <a:prstGeom prst="rect">
            <a:avLst/>
          </a:prstGeom>
        </p:spPr>
        <p:txBody>
          <a:bodyPr anchor="ctr"/>
          <a:lstStyle>
            <a:lvl1pPr marL="0" indent="0">
              <a:buNone/>
              <a:defRPr>
                <a:solidFill>
                  <a:srgbClr val="69AD3D"/>
                </a:solidFill>
                <a:latin typeface="Drive Medium" panose="020B0103030500020004" pitchFamily="34" charset="0"/>
                <a:ea typeface="LANTINGHEI SC DEMIBOLD" panose="02000000000000000000" pitchFamily="2" charset="-122"/>
              </a:defRPr>
            </a:lvl1pPr>
          </a:lstStyle>
          <a:p>
            <a:pPr lvl="0"/>
            <a:r>
              <a:rPr kumimoji="1" lang="zh-CN" altLang="en-US" dirty="0"/>
              <a:t>副标题</a:t>
            </a:r>
            <a:endParaRPr kumimoji="1" lang="en-US" altLang="zh-CN" dirty="0"/>
          </a:p>
          <a:p>
            <a:pPr lvl="0"/>
            <a:r>
              <a:rPr kumimoji="1" lang="en-US" altLang="zh-CN" dirty="0"/>
              <a:t>Head 2</a:t>
            </a:r>
            <a:endParaRPr kumimoji="1" lang="zh-CN" altLang="en-US" dirty="0"/>
          </a:p>
        </p:txBody>
      </p:sp>
      <p:pic>
        <p:nvPicPr>
          <p:cNvPr id="12" name="Picture 4">
            <a:extLst>
              <a:ext uri="{FF2B5EF4-FFF2-40B4-BE49-F238E27FC236}">
                <a16:creationId xmlns:a16="http://schemas.microsoft.com/office/drawing/2014/main" id="{3D6522AC-BE23-3545-BFFD-F21F20749D4A}"/>
              </a:ext>
            </a:extLst>
          </p:cNvPr>
          <p:cNvPicPr>
            <a:picLocks noChangeAspect="1" noChangeArrowheads="1"/>
          </p:cNvPicPr>
          <p:nvPr userDrawn="1"/>
        </p:nvPicPr>
        <p:blipFill rotWithShape="1">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colorTemperature colorTemp="5900"/>
                    </a14:imgEffect>
                    <a14:imgEffect>
                      <a14:saturation sat="0"/>
                    </a14:imgEffect>
                    <a14:imgEffect>
                      <a14:brightnessContrast contrast="-20000"/>
                    </a14:imgEffect>
                  </a14:imgLayer>
                </a14:imgProps>
              </a:ext>
              <a:ext uri="{28A0092B-C50C-407E-A947-70E740481C1C}">
                <a14:useLocalDpi xmlns:a14="http://schemas.microsoft.com/office/drawing/2010/main" val="0"/>
              </a:ext>
            </a:extLst>
          </a:blip>
          <a:srcRect r="62984"/>
          <a:stretch/>
        </p:blipFill>
        <p:spPr bwMode="auto">
          <a:xfrm>
            <a:off x="9808080" y="659760"/>
            <a:ext cx="732040" cy="63551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a:extLst>
              <a:ext uri="{FF2B5EF4-FFF2-40B4-BE49-F238E27FC236}">
                <a16:creationId xmlns:a16="http://schemas.microsoft.com/office/drawing/2014/main" id="{C3C947D5-4657-0549-AFA8-A24F77B82F50}"/>
              </a:ext>
            </a:extLst>
          </p:cNvPr>
          <p:cNvPicPr>
            <a:picLocks noChangeAspect="1" noChangeArrowheads="1"/>
          </p:cNvPicPr>
          <p:nvPr userDrawn="1"/>
        </p:nvPicPr>
        <p:blipFill>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sharpenSoften amount="-25000"/>
                    </a14:imgEffect>
                    <a14:imgEffect>
                      <a14:colorTemperature colorTemp="47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10785054" y="710148"/>
            <a:ext cx="568746" cy="585129"/>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直线连接符 13">
            <a:extLst>
              <a:ext uri="{FF2B5EF4-FFF2-40B4-BE49-F238E27FC236}">
                <a16:creationId xmlns:a16="http://schemas.microsoft.com/office/drawing/2014/main" id="{F10CDEB7-4B5B-F14B-AB31-6D03FE64F987}"/>
              </a:ext>
            </a:extLst>
          </p:cNvPr>
          <p:cNvCxnSpPr>
            <a:cxnSpLocks/>
          </p:cNvCxnSpPr>
          <p:nvPr userDrawn="1"/>
        </p:nvCxnSpPr>
        <p:spPr>
          <a:xfrm>
            <a:off x="10632905" y="771042"/>
            <a:ext cx="0" cy="458777"/>
          </a:xfrm>
          <a:prstGeom prst="line">
            <a:avLst/>
          </a:prstGeom>
          <a:ln w="127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48255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二级">
    <p:spTree>
      <p:nvGrpSpPr>
        <p:cNvPr id="1" name=""/>
        <p:cNvGrpSpPr/>
        <p:nvPr/>
      </p:nvGrpSpPr>
      <p:grpSpPr>
        <a:xfrm>
          <a:off x="0" y="0"/>
          <a:ext cx="0" cy="0"/>
          <a:chOff x="0" y="0"/>
          <a:chExt cx="0" cy="0"/>
        </a:xfrm>
      </p:grpSpPr>
      <p:sp>
        <p:nvSpPr>
          <p:cNvPr id="7" name="内容占位符 6">
            <a:extLst>
              <a:ext uri="{FF2B5EF4-FFF2-40B4-BE49-F238E27FC236}">
                <a16:creationId xmlns:a16="http://schemas.microsoft.com/office/drawing/2014/main" id="{F168B989-7F74-5A44-9C78-8AD84B0E7547}"/>
              </a:ext>
            </a:extLst>
          </p:cNvPr>
          <p:cNvSpPr>
            <a:spLocks noGrp="1"/>
          </p:cNvSpPr>
          <p:nvPr>
            <p:ph sz="quarter" idx="12" hasCustomPrompt="1"/>
          </p:nvPr>
        </p:nvSpPr>
        <p:spPr>
          <a:xfrm>
            <a:off x="838200" y="1530220"/>
            <a:ext cx="10515600" cy="4492755"/>
          </a:xfrm>
          <a:prstGeom prst="rect">
            <a:avLst/>
          </a:prstGeom>
        </p:spPr>
        <p:txBody>
          <a:bodyPr>
            <a:normAutofit/>
          </a:bodyPr>
          <a:lstStyle>
            <a:lvl1pPr marL="0" indent="0" algn="just">
              <a:lnSpc>
                <a:spcPct val="150000"/>
              </a:lnSpc>
              <a:buNone/>
              <a:defRPr sz="1800">
                <a:latin typeface="Drive Medium" panose="020B0103030500020004" pitchFamily="34" charset="0"/>
                <a:ea typeface="LANTINGHEI SC DEMIBOLD" panose="02000000000000000000" pitchFamily="2" charset="-122"/>
              </a:defRPr>
            </a:lvl1pPr>
          </a:lstStyle>
          <a:p>
            <a:pPr lvl="0"/>
            <a:r>
              <a:rPr kumimoji="1" lang="zh-CN" altLang="en-US" dirty="0"/>
              <a:t>正文 </a:t>
            </a:r>
            <a:r>
              <a:rPr kumimoji="1" lang="en-US" altLang="zh-CN" dirty="0"/>
              <a:t>Body</a:t>
            </a:r>
            <a:endParaRPr kumimoji="1" lang="zh-CN" altLang="en-US" dirty="0"/>
          </a:p>
        </p:txBody>
      </p:sp>
      <p:cxnSp>
        <p:nvCxnSpPr>
          <p:cNvPr id="18" name="直线连接符 17">
            <a:extLst>
              <a:ext uri="{FF2B5EF4-FFF2-40B4-BE49-F238E27FC236}">
                <a16:creationId xmlns:a16="http://schemas.microsoft.com/office/drawing/2014/main" id="{82087D8F-E102-B343-95AD-EB77B18A6B4E}"/>
              </a:ext>
            </a:extLst>
          </p:cNvPr>
          <p:cNvCxnSpPr>
            <a:cxnSpLocks/>
          </p:cNvCxnSpPr>
          <p:nvPr userDrawn="1"/>
        </p:nvCxnSpPr>
        <p:spPr>
          <a:xfrm>
            <a:off x="11484429" y="6305704"/>
            <a:ext cx="0" cy="263351"/>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B2D4E7E0-3170-E340-A7D3-3216416B6CFD}"/>
              </a:ext>
            </a:extLst>
          </p:cNvPr>
          <p:cNvSpPr txBox="1"/>
          <p:nvPr userDrawn="1"/>
        </p:nvSpPr>
        <p:spPr>
          <a:xfrm>
            <a:off x="4757059" y="6257027"/>
            <a:ext cx="6727370" cy="369332"/>
          </a:xfrm>
          <a:prstGeom prst="rect">
            <a:avLst/>
          </a:prstGeom>
          <a:noFill/>
        </p:spPr>
        <p:txBody>
          <a:bodyPr wrap="square" rtlCol="0">
            <a:spAutoFit/>
          </a:bodyPr>
          <a:lstStyle/>
          <a:p>
            <a:pPr algn="r"/>
            <a:r>
              <a:rPr kumimoji="1" lang="en-US" altLang="zh-CN" sz="1800" dirty="0">
                <a:solidFill>
                  <a:schemeClr val="accent3">
                    <a:lumMod val="50000"/>
                  </a:schemeClr>
                </a:solidFill>
                <a:latin typeface="Drive Medium" panose="020B0103030500020004" pitchFamily="34" charset="0"/>
                <a:ea typeface="LANTINGHEI SC DEMIBOLD" panose="02000000000000000000" pitchFamily="2" charset="-122"/>
                <a:cs typeface="DIN Next Devanagari Std Medium" panose="020B0803020302020204" pitchFamily="34" charset="0"/>
              </a:rPr>
              <a:t>MPOWER</a:t>
            </a:r>
            <a:r>
              <a:rPr kumimoji="1" lang="zh-CN" altLang="en-US" sz="1800" dirty="0">
                <a:solidFill>
                  <a:schemeClr val="accent3">
                    <a:lumMod val="50000"/>
                  </a:schemeClr>
                </a:solidFill>
                <a:latin typeface="Drive Medium" panose="020B0103030500020004" pitchFamily="34" charset="0"/>
                <a:ea typeface="LANTINGHEI SC DEMIBOLD" panose="02000000000000000000" pitchFamily="2" charset="-122"/>
                <a:cs typeface="DIN Next Devanagari Std Medium" panose="020B0803020302020204" pitchFamily="34" charset="0"/>
              </a:rPr>
              <a:t>：扭转烟草流行系列政策</a:t>
            </a:r>
          </a:p>
        </p:txBody>
      </p:sp>
      <p:pic>
        <p:nvPicPr>
          <p:cNvPr id="12" name="Picture 4">
            <a:extLst>
              <a:ext uri="{FF2B5EF4-FFF2-40B4-BE49-F238E27FC236}">
                <a16:creationId xmlns:a16="http://schemas.microsoft.com/office/drawing/2014/main" id="{3D6522AC-BE23-3545-BFFD-F21F20749D4A}"/>
              </a:ext>
            </a:extLst>
          </p:cNvPr>
          <p:cNvPicPr>
            <a:picLocks noChangeAspect="1" noChangeArrowheads="1"/>
          </p:cNvPicPr>
          <p:nvPr userDrawn="1"/>
        </p:nvPicPr>
        <p:blipFill rotWithShape="1">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colorTemperature colorTemp="5900"/>
                    </a14:imgEffect>
                    <a14:imgEffect>
                      <a14:saturation sat="0"/>
                    </a14:imgEffect>
                    <a14:imgEffect>
                      <a14:brightnessContrast contrast="-20000"/>
                    </a14:imgEffect>
                  </a14:imgLayer>
                </a14:imgProps>
              </a:ext>
              <a:ext uri="{28A0092B-C50C-407E-A947-70E740481C1C}">
                <a14:useLocalDpi xmlns:a14="http://schemas.microsoft.com/office/drawing/2010/main" val="0"/>
              </a:ext>
            </a:extLst>
          </a:blip>
          <a:srcRect r="62984"/>
          <a:stretch/>
        </p:blipFill>
        <p:spPr bwMode="auto">
          <a:xfrm>
            <a:off x="9808080" y="659760"/>
            <a:ext cx="732040" cy="63551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a:extLst>
              <a:ext uri="{FF2B5EF4-FFF2-40B4-BE49-F238E27FC236}">
                <a16:creationId xmlns:a16="http://schemas.microsoft.com/office/drawing/2014/main" id="{C3C947D5-4657-0549-AFA8-A24F77B82F50}"/>
              </a:ext>
            </a:extLst>
          </p:cNvPr>
          <p:cNvPicPr>
            <a:picLocks noChangeAspect="1" noChangeArrowheads="1"/>
          </p:cNvPicPr>
          <p:nvPr userDrawn="1"/>
        </p:nvPicPr>
        <p:blipFill>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sharpenSoften amount="-25000"/>
                    </a14:imgEffect>
                    <a14:imgEffect>
                      <a14:colorTemperature colorTemp="4700"/>
                    </a14:imgEffect>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10785054" y="710148"/>
            <a:ext cx="568746" cy="585129"/>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直线连接符 13">
            <a:extLst>
              <a:ext uri="{FF2B5EF4-FFF2-40B4-BE49-F238E27FC236}">
                <a16:creationId xmlns:a16="http://schemas.microsoft.com/office/drawing/2014/main" id="{F10CDEB7-4B5B-F14B-AB31-6D03FE64F987}"/>
              </a:ext>
            </a:extLst>
          </p:cNvPr>
          <p:cNvCxnSpPr>
            <a:cxnSpLocks/>
          </p:cNvCxnSpPr>
          <p:nvPr userDrawn="1"/>
        </p:nvCxnSpPr>
        <p:spPr>
          <a:xfrm>
            <a:off x="10632905" y="771042"/>
            <a:ext cx="0" cy="458777"/>
          </a:xfrm>
          <a:prstGeom prst="line">
            <a:avLst/>
          </a:prstGeom>
          <a:ln w="127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144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91664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8" r:id="rId5"/>
    <p:sldLayoutId id="2147483669" r:id="rId6"/>
    <p:sldLayoutId id="2147483660" r:id="rId7"/>
    <p:sldLayoutId id="2147483665" r:id="rId8"/>
    <p:sldLayoutId id="2147483670" r:id="rId9"/>
    <p:sldLayoutId id="2147483662" r:id="rId10"/>
    <p:sldLayoutId id="2147483663" r:id="rId11"/>
    <p:sldLayoutId id="2147483661" r:id="rId12"/>
    <p:sldLayoutId id="2147483664" r:id="rId13"/>
    <p:sldLayoutId id="2147483666" r:id="rId14"/>
    <p:sldLayoutId id="2147483667" r:id="rId15"/>
    <p:sldLayoutId id="2147483655" r:id="rId16"/>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microsoft.com/office/2007/relationships/hdphoto" Target="../media/hdphoto8.wdp"/></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microsoft.com/office/2007/relationships/hdphoto" Target="../media/hdphoto9.wdp"/></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microsoft.com/office/2007/relationships/hdphoto" Target="../media/hdphoto10.wdp"/></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microsoft.com/office/2007/relationships/hdphoto" Target="../media/hdphoto13.wdp"/></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microsoft.com/office/2007/relationships/hdphoto" Target="../media/hdphoto14.wdp"/></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microsoft.com/office/2007/relationships/hdphoto" Target="../media/hdphoto15.wdp"/></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microsoft.com/office/2007/relationships/hdphoto" Target="../media/hdphoto16.wdp"/></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microsoft.com/office/2007/relationships/hdphoto" Target="../media/hdphoto17.wdp"/></Relationships>
</file>

<file path=ppt/slides/_rels/slide49.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28.xml"/><Relationship Id="rId1" Type="http://schemas.openxmlformats.org/officeDocument/2006/relationships/slideLayout" Target="../slideLayouts/slideLayout11.xml"/><Relationship Id="rId4" Type="http://schemas.openxmlformats.org/officeDocument/2006/relationships/chart" Target="../charts/chart1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microsoft.com/office/2007/relationships/hdphoto" Target="../media/hdphoto6.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62C54192-F757-E94D-9D9A-B4574D41D235}"/>
              </a:ext>
            </a:extLst>
          </p:cNvPr>
          <p:cNvSpPr/>
          <p:nvPr/>
        </p:nvSpPr>
        <p:spPr>
          <a:xfrm>
            <a:off x="519153" y="4385754"/>
            <a:ext cx="6941519" cy="973856"/>
          </a:xfrm>
          <a:prstGeom prst="rect">
            <a:avLst/>
          </a:prstGeom>
        </p:spPr>
        <p:txBody>
          <a:bodyPr wrap="square">
            <a:spAutoFit/>
          </a:bodyPr>
          <a:lstStyle/>
          <a:p>
            <a:pPr algn="just">
              <a:lnSpc>
                <a:spcPct val="150000"/>
              </a:lnSpc>
            </a:pPr>
            <a:r>
              <a:rPr lang="en-US" altLang="zh-CN" sz="2000" dirty="0">
                <a:solidFill>
                  <a:srgbClr val="037584"/>
                </a:solidFill>
                <a:latin typeface="LANTINGHEI SC DEMIBOLD" panose="02000000000000000000" pitchFamily="2" charset="-122"/>
                <a:ea typeface="LANTINGHEI SC DEMIBOLD" panose="02000000000000000000" pitchFamily="2" charset="-122"/>
              </a:rPr>
              <a:t>MPOWER </a:t>
            </a:r>
            <a:r>
              <a:rPr lang="zh-CN" altLang="en-US" sz="2000" dirty="0">
                <a:solidFill>
                  <a:srgbClr val="037584"/>
                </a:solidFill>
                <a:latin typeface="LANTINGHEI SC DEMIBOLD" panose="02000000000000000000" pitchFamily="2" charset="-122"/>
                <a:ea typeface="LANTINGHEI SC DEMIBOLD" panose="02000000000000000000" pitchFamily="2" charset="-122"/>
              </a:rPr>
              <a:t>策略是国际公认的控烟策略，请谈谈你的理解，</a:t>
            </a:r>
            <a:endParaRPr lang="en-US" altLang="zh-CN" sz="2000" dirty="0">
              <a:solidFill>
                <a:srgbClr val="037584"/>
              </a:solidFill>
              <a:latin typeface="LANTINGHEI SC DEMIBOLD" panose="02000000000000000000" pitchFamily="2" charset="-122"/>
              <a:ea typeface="LANTINGHEI SC DEMIBOLD" panose="02000000000000000000" pitchFamily="2" charset="-122"/>
            </a:endParaRPr>
          </a:p>
          <a:p>
            <a:pPr algn="just">
              <a:lnSpc>
                <a:spcPct val="150000"/>
              </a:lnSpc>
            </a:pPr>
            <a:r>
              <a:rPr lang="zh-CN" altLang="en-US" sz="2000" dirty="0">
                <a:solidFill>
                  <a:srgbClr val="037584"/>
                </a:solidFill>
                <a:latin typeface="LANTINGHEI SC DEMIBOLD" panose="02000000000000000000" pitchFamily="2" charset="-122"/>
                <a:ea typeface="LANTINGHEI SC DEMIBOLD" panose="02000000000000000000" pitchFamily="2" charset="-122"/>
              </a:rPr>
              <a:t>以及根据目前中国的控烟现状，谈谈未来控烟政策的导向？</a:t>
            </a:r>
          </a:p>
        </p:txBody>
      </p:sp>
      <p:graphicFrame>
        <p:nvGraphicFramePr>
          <p:cNvPr id="33" name="表格 33">
            <a:extLst>
              <a:ext uri="{FF2B5EF4-FFF2-40B4-BE49-F238E27FC236}">
                <a16:creationId xmlns:a16="http://schemas.microsoft.com/office/drawing/2014/main" id="{125D389A-35E0-B142-9F80-A67B5CA59C03}"/>
              </a:ext>
            </a:extLst>
          </p:cNvPr>
          <p:cNvGraphicFramePr>
            <a:graphicFrameLocks noGrp="1"/>
          </p:cNvGraphicFramePr>
          <p:nvPr>
            <p:extLst>
              <p:ext uri="{D42A27DB-BD31-4B8C-83A1-F6EECF244321}">
                <p14:modId xmlns:p14="http://schemas.microsoft.com/office/powerpoint/2010/main" val="3029753651"/>
              </p:ext>
            </p:extLst>
          </p:nvPr>
        </p:nvGraphicFramePr>
        <p:xfrm>
          <a:off x="519154" y="5563244"/>
          <a:ext cx="6343760" cy="747252"/>
        </p:xfrm>
        <a:graphic>
          <a:graphicData uri="http://schemas.openxmlformats.org/drawingml/2006/table">
            <a:tbl>
              <a:tblPr firstRow="1" bandRow="1">
                <a:tableStyleId>{5C22544A-7EE6-4342-B048-85BDC9FD1C3A}</a:tableStyleId>
              </a:tblPr>
              <a:tblGrid>
                <a:gridCol w="818033">
                  <a:extLst>
                    <a:ext uri="{9D8B030D-6E8A-4147-A177-3AD203B41FA5}">
                      <a16:colId xmlns:a16="http://schemas.microsoft.com/office/drawing/2014/main" val="853350365"/>
                    </a:ext>
                  </a:extLst>
                </a:gridCol>
                <a:gridCol w="818654">
                  <a:extLst>
                    <a:ext uri="{9D8B030D-6E8A-4147-A177-3AD203B41FA5}">
                      <a16:colId xmlns:a16="http://schemas.microsoft.com/office/drawing/2014/main" val="677068111"/>
                    </a:ext>
                  </a:extLst>
                </a:gridCol>
                <a:gridCol w="1473204">
                  <a:extLst>
                    <a:ext uri="{9D8B030D-6E8A-4147-A177-3AD203B41FA5}">
                      <a16:colId xmlns:a16="http://schemas.microsoft.com/office/drawing/2014/main" val="3275375262"/>
                    </a:ext>
                  </a:extLst>
                </a:gridCol>
                <a:gridCol w="1616934">
                  <a:extLst>
                    <a:ext uri="{9D8B030D-6E8A-4147-A177-3AD203B41FA5}">
                      <a16:colId xmlns:a16="http://schemas.microsoft.com/office/drawing/2014/main" val="3506721747"/>
                    </a:ext>
                  </a:extLst>
                </a:gridCol>
                <a:gridCol w="1616935">
                  <a:extLst>
                    <a:ext uri="{9D8B030D-6E8A-4147-A177-3AD203B41FA5}">
                      <a16:colId xmlns:a16="http://schemas.microsoft.com/office/drawing/2014/main" val="4228576918"/>
                    </a:ext>
                  </a:extLst>
                </a:gridCol>
              </a:tblGrid>
              <a:tr h="373626">
                <a:tc rowSpan="2">
                  <a:txBody>
                    <a:bodyPr/>
                    <a:lstStyle/>
                    <a:p>
                      <a:pPr algn="l"/>
                      <a:r>
                        <a:rPr lang="zh-CN" altLang="en-US" sz="1400" b="0" dirty="0">
                          <a:solidFill>
                            <a:srgbClr val="B48B28"/>
                          </a:solidFill>
                          <a:latin typeface="LANTINGHEI SC DEMIBOLD" panose="02000000000000000000" pitchFamily="2" charset="-122"/>
                          <a:ea typeface="LANTINGHEI SC DEMIBOLD" panose="02000000000000000000" pitchFamily="2" charset="-122"/>
                        </a:rPr>
                        <a:t>第 </a:t>
                      </a:r>
                      <a:r>
                        <a:rPr lang="en-US" altLang="zh-CN" sz="1400" b="0" dirty="0">
                          <a:solidFill>
                            <a:srgbClr val="B48B28"/>
                          </a:solidFill>
                          <a:latin typeface="LANTINGHEI SC DEMIBOLD" panose="02000000000000000000" pitchFamily="2" charset="-122"/>
                          <a:ea typeface="LANTINGHEI SC DEMIBOLD" panose="02000000000000000000" pitchFamily="2" charset="-122"/>
                        </a:rPr>
                        <a:t>6</a:t>
                      </a:r>
                      <a:r>
                        <a:rPr lang="zh-CN" altLang="en-US" sz="1400" b="0" dirty="0">
                          <a:solidFill>
                            <a:srgbClr val="B48B28"/>
                          </a:solidFill>
                          <a:latin typeface="LANTINGHEI SC DEMIBOLD" panose="02000000000000000000" pitchFamily="2" charset="-122"/>
                          <a:ea typeface="LANTINGHEI SC DEMIBOLD" panose="02000000000000000000" pitchFamily="2" charset="-122"/>
                        </a:rPr>
                        <a:t> 组</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a:r>
                        <a:rPr kumimoji="1" lang="zh-CN" altLang="en-US" sz="1400" b="0" dirty="0">
                          <a:solidFill>
                            <a:srgbClr val="B48B28"/>
                          </a:solidFill>
                          <a:latin typeface="LANTINGHEI SC DEMIBOLD" panose="02000000000000000000" pitchFamily="2" charset="-122"/>
                          <a:ea typeface="LANTINGHEI SC DEMIBOLD" panose="02000000000000000000" pitchFamily="2" charset="-122"/>
                        </a:rPr>
                        <a:t>高克*</a:t>
                      </a:r>
                      <a:endParaRPr lang="zh-CN" altLang="en-US" sz="1400" b="0" dirty="0">
                        <a:solidFill>
                          <a:srgbClr val="B48B28"/>
                        </a:solidFill>
                        <a:latin typeface="LANTINGHEI SC DEMIBOLD" panose="02000000000000000000" pitchFamily="2" charset="-122"/>
                        <a:ea typeface="LANTINGHEI SC DEMIBOLD" panose="02000000000000000000" pitchFamily="2" charset="-122"/>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a:r>
                        <a:rPr kumimoji="1" lang="en-US" altLang="zh-CN" sz="1400" b="0" dirty="0">
                          <a:solidFill>
                            <a:srgbClr val="B48B28"/>
                          </a:solidFill>
                          <a:latin typeface="LANTINGHEI SC DEMIBOLD" panose="02000000000000000000" pitchFamily="2" charset="-122"/>
                          <a:ea typeface="LANTINGHEI SC DEMIBOLD" panose="02000000000000000000" pitchFamily="2" charset="-122"/>
                        </a:rPr>
                        <a:t>17301050026</a:t>
                      </a:r>
                      <a:endParaRPr lang="zh-CN" altLang="en-US" sz="1400" b="0" dirty="0">
                        <a:solidFill>
                          <a:srgbClr val="B48B28"/>
                        </a:solidFill>
                        <a:latin typeface="LANTINGHEI SC DEMIBOLD" panose="02000000000000000000" pitchFamily="2" charset="-122"/>
                        <a:ea typeface="LANTINGHEI SC DEMIBOLD" panose="02000000000000000000" pitchFamily="2" charset="-122"/>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a:r>
                        <a:rPr kumimoji="1" lang="zh-CN" altLang="en-US" sz="1400" b="0" dirty="0">
                          <a:solidFill>
                            <a:srgbClr val="B48B28"/>
                          </a:solidFill>
                          <a:latin typeface="LANTINGHEI SC DEMIBOLD" panose="02000000000000000000" pitchFamily="2" charset="-122"/>
                          <a:ea typeface="LANTINGHEI SC DEMIBOLD" panose="02000000000000000000" pitchFamily="2" charset="-122"/>
                        </a:rPr>
                        <a:t>张博文</a:t>
                      </a:r>
                      <a:endParaRPr lang="zh-CN" altLang="en-US" sz="1400" b="0" dirty="0">
                        <a:solidFill>
                          <a:srgbClr val="B48B28"/>
                        </a:solidFill>
                        <a:latin typeface="LANTINGHEI SC DEMIBOLD" panose="02000000000000000000" pitchFamily="2" charset="-122"/>
                        <a:ea typeface="LANTINGHEI SC DEMIBOLD" panose="02000000000000000000" pitchFamily="2" charset="-122"/>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a:r>
                        <a:rPr kumimoji="1" lang="en-US" altLang="zh-CN" sz="1400" b="0" dirty="0">
                          <a:solidFill>
                            <a:srgbClr val="B48B28"/>
                          </a:solidFill>
                          <a:latin typeface="LANTINGHEI SC DEMIBOLD" panose="02000000000000000000" pitchFamily="2" charset="-122"/>
                          <a:ea typeface="LANTINGHEI SC DEMIBOLD" panose="02000000000000000000" pitchFamily="2" charset="-122"/>
                        </a:rPr>
                        <a:t>17301050022</a:t>
                      </a:r>
                      <a:endParaRPr lang="zh-CN" altLang="en-US" sz="1400" b="0" dirty="0">
                        <a:solidFill>
                          <a:srgbClr val="B48B28"/>
                        </a:solidFill>
                        <a:latin typeface="LANTINGHEI SC DEMIBOLD" panose="02000000000000000000" pitchFamily="2" charset="-122"/>
                        <a:ea typeface="LANTINGHEI SC DEMIBOLD" panose="02000000000000000000" pitchFamily="2" charset="-122"/>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10406424"/>
                  </a:ext>
                </a:extLst>
              </a:tr>
              <a:tr h="373626">
                <a:tc vMerge="1">
                  <a:txBody>
                    <a:bodyPr/>
                    <a:lstStyle/>
                    <a:p>
                      <a:endParaRPr lang="zh-CN" altLang="en-US" dirty="0"/>
                    </a:p>
                  </a:txBody>
                  <a:tcPr/>
                </a:tc>
                <a:tc>
                  <a:txBody>
                    <a:bodyPr/>
                    <a:lstStyle/>
                    <a:p>
                      <a:pPr algn="l"/>
                      <a:r>
                        <a:rPr kumimoji="1" lang="zh-CN" altLang="en-US" sz="1400" b="0" dirty="0">
                          <a:solidFill>
                            <a:srgbClr val="B48B28"/>
                          </a:solidFill>
                          <a:latin typeface="LANTINGHEI SC DEMIBOLD" panose="02000000000000000000" pitchFamily="2" charset="-122"/>
                          <a:ea typeface="LANTINGHEI SC DEMIBOLD" panose="02000000000000000000" pitchFamily="2" charset="-122"/>
                        </a:rPr>
                        <a:t>虞惟恩</a:t>
                      </a:r>
                      <a:endParaRPr lang="zh-CN" altLang="en-US" sz="1400" b="0" dirty="0">
                        <a:solidFill>
                          <a:srgbClr val="B48B28"/>
                        </a:solidFill>
                        <a:latin typeface="LANTINGHEI SC DEMIBOLD" panose="02000000000000000000" pitchFamily="2" charset="-122"/>
                        <a:ea typeface="LANTINGHEI SC DEMIBOLD" panose="02000000000000000000" pitchFamily="2" charset="-122"/>
                      </a:endParaRPr>
                    </a:p>
                  </a:txBody>
                  <a:tcPr anchor="ctr">
                    <a:lnL w="381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l"/>
                      <a:r>
                        <a:rPr kumimoji="1" lang="en-US" altLang="zh-CN" sz="1400" b="0" dirty="0">
                          <a:solidFill>
                            <a:srgbClr val="B48B28"/>
                          </a:solidFill>
                          <a:latin typeface="LANTINGHEI SC DEMIBOLD" panose="02000000000000000000" pitchFamily="2" charset="-122"/>
                          <a:ea typeface="LANTINGHEI SC DEMIBOLD" panose="02000000000000000000" pitchFamily="2" charset="-122"/>
                        </a:rPr>
                        <a:t>17301050090</a:t>
                      </a:r>
                      <a:r>
                        <a:rPr kumimoji="1" lang="zh-CN" altLang="en-US" sz="1400" b="0" dirty="0">
                          <a:solidFill>
                            <a:srgbClr val="B48B28"/>
                          </a:solidFill>
                          <a:latin typeface="LANTINGHEI SC DEMIBOLD" panose="02000000000000000000" pitchFamily="2" charset="-122"/>
                          <a:ea typeface="LANTINGHEI SC DEMIBOLD" panose="02000000000000000000" pitchFamily="2" charset="-122"/>
                        </a:rPr>
                        <a:t> </a:t>
                      </a:r>
                      <a:endParaRPr lang="zh-CN" altLang="en-US" sz="1400" b="0" dirty="0">
                        <a:solidFill>
                          <a:srgbClr val="B48B28"/>
                        </a:solidFill>
                        <a:latin typeface="LANTINGHEI SC DEMIBOLD" panose="02000000000000000000" pitchFamily="2" charset="-122"/>
                        <a:ea typeface="LANTINGHEI SC DEMIBOLD" panose="02000000000000000000" pitchFamily="2" charset="-122"/>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l"/>
                      <a:r>
                        <a:rPr kumimoji="1" lang="en-US" altLang="zh-CN" sz="1400" b="0" dirty="0" err="1">
                          <a:solidFill>
                            <a:srgbClr val="B48B28"/>
                          </a:solidFill>
                          <a:latin typeface="LANTINGHEI SC DEMIBOLD" panose="02000000000000000000" pitchFamily="2" charset="-122"/>
                          <a:ea typeface="LANTINGHEI SC DEMIBOLD" panose="02000000000000000000" pitchFamily="2" charset="-122"/>
                        </a:rPr>
                        <a:t>Puiraldo</a:t>
                      </a:r>
                      <a:r>
                        <a:rPr kumimoji="1" lang="en-US" altLang="zh-CN" sz="1400" b="0" dirty="0">
                          <a:solidFill>
                            <a:srgbClr val="B48B28"/>
                          </a:solidFill>
                          <a:latin typeface="LANTINGHEI SC DEMIBOLD" panose="02000000000000000000" pitchFamily="2" charset="-122"/>
                          <a:ea typeface="LANTINGHEI SC DEMIBOLD" panose="02000000000000000000" pitchFamily="2" charset="-122"/>
                        </a:rPr>
                        <a:t> Bosco </a:t>
                      </a:r>
                      <a:endParaRPr lang="zh-CN" altLang="en-US" sz="1400" b="0" dirty="0">
                        <a:solidFill>
                          <a:srgbClr val="B48B28"/>
                        </a:solidFill>
                        <a:latin typeface="LANTINGHEI SC DEMIBOLD" panose="02000000000000000000" pitchFamily="2" charset="-122"/>
                        <a:ea typeface="LANTINGHEI SC DEMIBOLD" panose="02000000000000000000" pitchFamily="2" charset="-122"/>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l"/>
                      <a:r>
                        <a:rPr kumimoji="1" lang="en-US" altLang="zh-CN" sz="1400" b="0" dirty="0">
                          <a:solidFill>
                            <a:srgbClr val="B48B28"/>
                          </a:solidFill>
                          <a:latin typeface="LANTINGHEI SC DEMIBOLD" panose="02000000000000000000" pitchFamily="2" charset="-122"/>
                          <a:ea typeface="LANTINGHEI SC DEMIBOLD" panose="02000000000000000000" pitchFamily="2" charset="-122"/>
                        </a:rPr>
                        <a:t>17301056008</a:t>
                      </a:r>
                      <a:endParaRPr lang="zh-CN" altLang="en-US" sz="1400" b="0" dirty="0">
                        <a:solidFill>
                          <a:srgbClr val="B48B28"/>
                        </a:solidFill>
                        <a:latin typeface="LANTINGHEI SC DEMIBOLD" panose="02000000000000000000" pitchFamily="2" charset="-122"/>
                        <a:ea typeface="LANTINGHEI SC DEMIBOLD" panose="02000000000000000000" pitchFamily="2" charset="-122"/>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870129097"/>
                  </a:ext>
                </a:extLst>
              </a:tr>
            </a:tbl>
          </a:graphicData>
        </a:graphic>
      </p:graphicFrame>
    </p:spTree>
    <p:extLst>
      <p:ext uri="{BB962C8B-B14F-4D97-AF65-F5344CB8AC3E}">
        <p14:creationId xmlns:p14="http://schemas.microsoft.com/office/powerpoint/2010/main" val="38438800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354B4529-A377-4C48-8DC4-BBF3BDB69421}"/>
              </a:ext>
            </a:extLst>
          </p:cNvPr>
          <p:cNvSpPr>
            <a:spLocks noGrp="1"/>
          </p:cNvSpPr>
          <p:nvPr>
            <p:ph type="title"/>
          </p:nvPr>
        </p:nvSpPr>
        <p:spPr/>
        <p:txBody>
          <a:bodyPr/>
          <a:lstStyle/>
          <a:p>
            <a:r>
              <a:rPr lang="zh-CN" altLang="en-US" dirty="0"/>
              <a:t>无烟区域受人欢迎</a:t>
            </a:r>
          </a:p>
        </p:txBody>
      </p:sp>
      <p:sp>
        <p:nvSpPr>
          <p:cNvPr id="5" name="文本占位符 4">
            <a:extLst>
              <a:ext uri="{FF2B5EF4-FFF2-40B4-BE49-F238E27FC236}">
                <a16:creationId xmlns:a16="http://schemas.microsoft.com/office/drawing/2014/main" id="{066E33DC-E5E7-5643-BE6B-C8FE6AC8CEB5}"/>
              </a:ext>
            </a:extLst>
          </p:cNvPr>
          <p:cNvSpPr>
            <a:spLocks noGrp="1"/>
          </p:cNvSpPr>
          <p:nvPr>
            <p:ph type="body" sz="quarter" idx="11"/>
          </p:nvPr>
        </p:nvSpPr>
        <p:spPr>
          <a:xfrm>
            <a:off x="838200" y="1690688"/>
            <a:ext cx="10515600" cy="642937"/>
          </a:xfrm>
        </p:spPr>
        <p:txBody>
          <a:bodyPr/>
          <a:lstStyle/>
          <a:p>
            <a:r>
              <a:rPr lang="zh-CN" altLang="en-US" dirty="0"/>
              <a:t>酒吧和餐厅全面禁止吸烟后的支持情况</a:t>
            </a:r>
          </a:p>
        </p:txBody>
      </p:sp>
      <p:graphicFrame>
        <p:nvGraphicFramePr>
          <p:cNvPr id="10" name="内容占位符 9">
            <a:extLst>
              <a:ext uri="{FF2B5EF4-FFF2-40B4-BE49-F238E27FC236}">
                <a16:creationId xmlns:a16="http://schemas.microsoft.com/office/drawing/2014/main" id="{1A26730B-7B5F-1E41-AE74-77545567A116}"/>
              </a:ext>
            </a:extLst>
          </p:cNvPr>
          <p:cNvGraphicFramePr>
            <a:graphicFrameLocks noGrp="1"/>
          </p:cNvGraphicFramePr>
          <p:nvPr>
            <p:ph sz="quarter" idx="12"/>
            <p:extLst>
              <p:ext uri="{D42A27DB-BD31-4B8C-83A1-F6EECF244321}">
                <p14:modId xmlns:p14="http://schemas.microsoft.com/office/powerpoint/2010/main" val="418127889"/>
              </p:ext>
            </p:extLst>
          </p:nvPr>
        </p:nvGraphicFramePr>
        <p:xfrm>
          <a:off x="838200" y="2647950"/>
          <a:ext cx="5257800" cy="3375025"/>
        </p:xfrm>
        <a:graphic>
          <a:graphicData uri="http://schemas.openxmlformats.org/drawingml/2006/chart">
            <c:chart xmlns:c="http://schemas.openxmlformats.org/drawingml/2006/chart" xmlns:r="http://schemas.openxmlformats.org/officeDocument/2006/relationships" r:id="rId3"/>
          </a:graphicData>
        </a:graphic>
      </p:graphicFrame>
      <p:sp>
        <p:nvSpPr>
          <p:cNvPr id="8" name="内容占位符 7">
            <a:extLst>
              <a:ext uri="{FF2B5EF4-FFF2-40B4-BE49-F238E27FC236}">
                <a16:creationId xmlns:a16="http://schemas.microsoft.com/office/drawing/2014/main" id="{5BB138F5-CFA6-F24A-8A6E-49C4A7AC0978}"/>
              </a:ext>
            </a:extLst>
          </p:cNvPr>
          <p:cNvSpPr>
            <a:spLocks noGrp="1"/>
          </p:cNvSpPr>
          <p:nvPr>
            <p:ph sz="quarter" idx="13"/>
          </p:nvPr>
        </p:nvSpPr>
        <p:spPr/>
        <p:txBody>
          <a:bodyPr numCol="2" spcCol="180000" anchor="ctr">
            <a:normAutofit/>
          </a:bodyPr>
          <a:lstStyle/>
          <a:p>
            <a:pPr algn="l">
              <a:lnSpc>
                <a:spcPct val="100000"/>
              </a:lnSpc>
            </a:pPr>
            <a:r>
              <a:rPr lang="zh-CN" altLang="en-US" sz="700" b="1" dirty="0">
                <a:solidFill>
                  <a:schemeClr val="accent3">
                    <a:lumMod val="50000"/>
                  </a:schemeClr>
                </a:solidFill>
              </a:rPr>
              <a:t>新西兰</a:t>
            </a:r>
            <a:endParaRPr lang="en-US" altLang="zh-CN" sz="700" b="1" dirty="0">
              <a:solidFill>
                <a:schemeClr val="accent3">
                  <a:lumMod val="50000"/>
                </a:schemeClr>
              </a:solidFill>
            </a:endParaRPr>
          </a:p>
          <a:p>
            <a:pPr algn="l">
              <a:lnSpc>
                <a:spcPct val="100000"/>
              </a:lnSpc>
            </a:pPr>
            <a:r>
              <a:rPr lang="en" altLang="zh-CN" sz="700" dirty="0">
                <a:solidFill>
                  <a:schemeClr val="accent3">
                    <a:lumMod val="50000"/>
                  </a:schemeClr>
                </a:solidFill>
              </a:rPr>
              <a:t>Asthma and Respiratory Foundation of New Zealand. </a:t>
            </a:r>
            <a:r>
              <a:rPr lang="en" altLang="zh-CN" sz="700" i="1" dirty="0">
                <a:solidFill>
                  <a:schemeClr val="accent3">
                    <a:lumMod val="50000"/>
                  </a:schemeClr>
                </a:solidFill>
              </a:rPr>
              <a:t>Aotearoa New Zealand </a:t>
            </a:r>
            <a:r>
              <a:rPr lang="en" altLang="zh-CN" sz="700" i="1" dirty="0" err="1">
                <a:solidFill>
                  <a:schemeClr val="accent3">
                    <a:lumMod val="50000"/>
                  </a:schemeClr>
                </a:solidFill>
              </a:rPr>
              <a:t>smokefree</a:t>
            </a:r>
            <a:r>
              <a:rPr lang="en" altLang="zh-CN" sz="700" i="1" dirty="0">
                <a:solidFill>
                  <a:schemeClr val="accent3">
                    <a:lumMod val="50000"/>
                  </a:schemeClr>
                </a:solidFill>
              </a:rPr>
              <a:t> workplaces: a 12–month report</a:t>
            </a:r>
            <a:r>
              <a:rPr lang="en" altLang="zh-CN" sz="700" dirty="0">
                <a:solidFill>
                  <a:schemeClr val="accent3">
                    <a:lumMod val="50000"/>
                  </a:schemeClr>
                </a:solidFill>
              </a:rPr>
              <a:t>. Wellington, Asthma and Respiratory Foundation of New Zealand, 2005 (http://</a:t>
            </a:r>
            <a:r>
              <a:rPr lang="en" altLang="zh-CN" sz="700" dirty="0" err="1">
                <a:solidFill>
                  <a:schemeClr val="accent3">
                    <a:lumMod val="50000"/>
                  </a:schemeClr>
                </a:solidFill>
              </a:rPr>
              <a:t>www.no-smoke.org</a:t>
            </a:r>
            <a:r>
              <a:rPr lang="en" altLang="zh-CN" sz="700" dirty="0">
                <a:solidFill>
                  <a:schemeClr val="accent3">
                    <a:lumMod val="50000"/>
                  </a:schemeClr>
                </a:solidFill>
              </a:rPr>
              <a:t>/pdf/ </a:t>
            </a:r>
            <a:r>
              <a:rPr lang="en" altLang="zh-CN" sz="700" dirty="0" err="1">
                <a:solidFill>
                  <a:schemeClr val="accent3">
                    <a:lumMod val="50000"/>
                  </a:schemeClr>
                </a:solidFill>
              </a:rPr>
              <a:t>NZ_TwelveMonthReport.pdf</a:t>
            </a:r>
            <a:r>
              <a:rPr lang="en" altLang="zh-CN" sz="700" dirty="0">
                <a:solidFill>
                  <a:schemeClr val="accent3">
                    <a:lumMod val="50000"/>
                  </a:schemeClr>
                </a:solidFill>
              </a:rPr>
              <a:t>, accessed 5 December 2007).</a:t>
            </a:r>
            <a:endParaRPr lang="en-US" altLang="zh-CN" sz="700" dirty="0">
              <a:solidFill>
                <a:schemeClr val="accent3">
                  <a:lumMod val="50000"/>
                </a:schemeClr>
              </a:solidFill>
            </a:endParaRPr>
          </a:p>
          <a:p>
            <a:pPr algn="l">
              <a:lnSpc>
                <a:spcPct val="100000"/>
              </a:lnSpc>
            </a:pPr>
            <a:r>
              <a:rPr lang="zh-CN" altLang="en-US" sz="700" b="1" dirty="0">
                <a:solidFill>
                  <a:schemeClr val="accent3">
                    <a:lumMod val="50000"/>
                  </a:schemeClr>
                </a:solidFill>
              </a:rPr>
              <a:t>纽约</a:t>
            </a:r>
            <a:endParaRPr lang="en-US" altLang="ko-KR" sz="700" b="1" dirty="0">
              <a:solidFill>
                <a:schemeClr val="accent3">
                  <a:lumMod val="50000"/>
                </a:schemeClr>
              </a:solidFill>
            </a:endParaRPr>
          </a:p>
          <a:p>
            <a:pPr algn="l">
              <a:lnSpc>
                <a:spcPct val="100000"/>
              </a:lnSpc>
            </a:pPr>
            <a:r>
              <a:rPr lang="en-US" altLang="ko-KR" sz="700" dirty="0">
                <a:solidFill>
                  <a:schemeClr val="accent3">
                    <a:lumMod val="50000"/>
                  </a:schemeClr>
                </a:solidFill>
              </a:rPr>
              <a:t>1. </a:t>
            </a:r>
            <a:r>
              <a:rPr lang="en" altLang="zh-CN" sz="700" dirty="0">
                <a:solidFill>
                  <a:schemeClr val="accent3">
                    <a:lumMod val="50000"/>
                  </a:schemeClr>
                </a:solidFill>
              </a:rPr>
              <a:t>Chang C et al. The New York City Smoke-Free Air Act: second-hand smoke as a worker health and safety issue. </a:t>
            </a:r>
            <a:r>
              <a:rPr lang="en" altLang="zh-CN" sz="700" i="1" dirty="0">
                <a:solidFill>
                  <a:schemeClr val="accent3">
                    <a:lumMod val="50000"/>
                  </a:schemeClr>
                </a:solidFill>
              </a:rPr>
              <a:t>American Journal of Industrial Medicine</a:t>
            </a:r>
            <a:r>
              <a:rPr lang="en" altLang="zh-CN" sz="700" dirty="0">
                <a:solidFill>
                  <a:schemeClr val="accent3">
                    <a:lumMod val="50000"/>
                  </a:schemeClr>
                </a:solidFill>
              </a:rPr>
              <a:t>, 2004, 46(2):188–195.</a:t>
            </a:r>
          </a:p>
          <a:p>
            <a:pPr algn="l">
              <a:lnSpc>
                <a:spcPct val="100000"/>
              </a:lnSpc>
            </a:pPr>
            <a:r>
              <a:rPr lang="en" altLang="zh-CN" sz="700" dirty="0">
                <a:solidFill>
                  <a:schemeClr val="accent3">
                    <a:lumMod val="50000"/>
                  </a:schemeClr>
                </a:solidFill>
              </a:rPr>
              <a:t>2. Bassett M. </a:t>
            </a:r>
            <a:r>
              <a:rPr lang="en" altLang="zh-CN" sz="700" i="1" dirty="0">
                <a:solidFill>
                  <a:schemeClr val="accent3">
                    <a:lumMod val="50000"/>
                  </a:schemeClr>
                </a:solidFill>
              </a:rPr>
              <a:t>Tobacco control; the New York City experience</a:t>
            </a:r>
            <a:r>
              <a:rPr lang="en" altLang="zh-CN" sz="700" dirty="0">
                <a:solidFill>
                  <a:schemeClr val="accent3">
                    <a:lumMod val="50000"/>
                  </a:schemeClr>
                </a:solidFill>
              </a:rPr>
              <a:t>. New York City Department of Health and Mental Hygiene, 2007 (http://</a:t>
            </a:r>
            <a:r>
              <a:rPr lang="en" altLang="zh-CN" sz="700" dirty="0" err="1">
                <a:solidFill>
                  <a:schemeClr val="accent3">
                    <a:lumMod val="50000"/>
                  </a:schemeClr>
                </a:solidFill>
              </a:rPr>
              <a:t>hopkins-famri.org</a:t>
            </a:r>
            <a:r>
              <a:rPr lang="en" altLang="zh-CN" sz="700" dirty="0">
                <a:solidFill>
                  <a:schemeClr val="accent3">
                    <a:lumMod val="50000"/>
                  </a:schemeClr>
                </a:solidFill>
              </a:rPr>
              <a:t>/PPT/ </a:t>
            </a:r>
            <a:r>
              <a:rPr lang="en" altLang="zh-CN" sz="700" dirty="0" err="1">
                <a:solidFill>
                  <a:schemeClr val="accent3">
                    <a:lumMod val="50000"/>
                  </a:schemeClr>
                </a:solidFill>
              </a:rPr>
              <a:t>Bassett.pdf</a:t>
            </a:r>
            <a:r>
              <a:rPr lang="en" altLang="zh-CN" sz="700" dirty="0">
                <a:solidFill>
                  <a:schemeClr val="accent3">
                    <a:lumMod val="50000"/>
                  </a:schemeClr>
                </a:solidFill>
              </a:rPr>
              <a:t>, accessed 8 November 2007).</a:t>
            </a:r>
          </a:p>
          <a:p>
            <a:pPr algn="l">
              <a:lnSpc>
                <a:spcPct val="100000"/>
              </a:lnSpc>
            </a:pPr>
            <a:endParaRPr lang="en-US" altLang="zh-CN" sz="700" b="1" dirty="0">
              <a:solidFill>
                <a:schemeClr val="accent3">
                  <a:lumMod val="50000"/>
                </a:schemeClr>
              </a:solidFill>
            </a:endParaRPr>
          </a:p>
          <a:p>
            <a:pPr algn="l">
              <a:lnSpc>
                <a:spcPct val="100000"/>
              </a:lnSpc>
            </a:pPr>
            <a:endParaRPr lang="en-US" altLang="zh-CN" sz="700" b="1" dirty="0">
              <a:solidFill>
                <a:schemeClr val="accent3">
                  <a:lumMod val="50000"/>
                </a:schemeClr>
              </a:solidFill>
            </a:endParaRPr>
          </a:p>
          <a:p>
            <a:pPr algn="l">
              <a:lnSpc>
                <a:spcPct val="100000"/>
              </a:lnSpc>
            </a:pPr>
            <a:endParaRPr lang="en-US" altLang="zh-CN" sz="700" b="1" dirty="0">
              <a:solidFill>
                <a:schemeClr val="accent3">
                  <a:lumMod val="50000"/>
                </a:schemeClr>
              </a:solidFill>
            </a:endParaRPr>
          </a:p>
          <a:p>
            <a:pPr algn="l">
              <a:lnSpc>
                <a:spcPct val="100000"/>
              </a:lnSpc>
            </a:pPr>
            <a:endParaRPr lang="en-US" altLang="zh-CN" sz="700" b="1" dirty="0">
              <a:solidFill>
                <a:schemeClr val="accent3">
                  <a:lumMod val="50000"/>
                </a:schemeClr>
              </a:solidFill>
            </a:endParaRPr>
          </a:p>
          <a:p>
            <a:pPr algn="l">
              <a:lnSpc>
                <a:spcPct val="100000"/>
              </a:lnSpc>
            </a:pPr>
            <a:endParaRPr lang="en-US" altLang="zh-CN" sz="700" b="1" dirty="0">
              <a:solidFill>
                <a:schemeClr val="accent3">
                  <a:lumMod val="50000"/>
                </a:schemeClr>
              </a:solidFill>
            </a:endParaRPr>
          </a:p>
          <a:p>
            <a:pPr algn="l">
              <a:lnSpc>
                <a:spcPct val="100000"/>
              </a:lnSpc>
            </a:pPr>
            <a:r>
              <a:rPr lang="zh-CN" altLang="en-US" sz="700" b="1" dirty="0">
                <a:solidFill>
                  <a:schemeClr val="accent3">
                    <a:lumMod val="50000"/>
                  </a:schemeClr>
                </a:solidFill>
              </a:rPr>
              <a:t>加州</a:t>
            </a:r>
            <a:endParaRPr lang="az-Cyrl-AZ" altLang="zh-CN" sz="700" b="1" dirty="0">
              <a:solidFill>
                <a:schemeClr val="accent3">
                  <a:lumMod val="50000"/>
                </a:schemeClr>
              </a:solidFill>
            </a:endParaRPr>
          </a:p>
          <a:p>
            <a:pPr algn="l">
              <a:lnSpc>
                <a:spcPct val="100000"/>
              </a:lnSpc>
            </a:pPr>
            <a:r>
              <a:rPr lang="en" altLang="zh-CN" sz="700" i="1" dirty="0">
                <a:solidFill>
                  <a:schemeClr val="accent3">
                    <a:lumMod val="50000"/>
                  </a:schemeClr>
                </a:solidFill>
              </a:rPr>
              <a:t>California bar patrons field research corporation polls, March 1998 and September 2002</a:t>
            </a:r>
            <a:r>
              <a:rPr lang="en" altLang="zh-CN" sz="700" dirty="0">
                <a:solidFill>
                  <a:schemeClr val="accent3">
                    <a:lumMod val="50000"/>
                  </a:schemeClr>
                </a:solidFill>
              </a:rPr>
              <a:t>. Sacramento, Tobacco Control Section, California Department of Health Services, November 2002.</a:t>
            </a:r>
            <a:endParaRPr lang="en-US" altLang="zh-CN" sz="700" dirty="0">
              <a:solidFill>
                <a:schemeClr val="accent3">
                  <a:lumMod val="50000"/>
                </a:schemeClr>
              </a:solidFill>
            </a:endParaRPr>
          </a:p>
          <a:p>
            <a:pPr algn="l">
              <a:lnSpc>
                <a:spcPct val="100000"/>
              </a:lnSpc>
            </a:pPr>
            <a:r>
              <a:rPr lang="zh-CN" altLang="as-IN" sz="700" b="1" dirty="0">
                <a:solidFill>
                  <a:schemeClr val="accent3">
                    <a:lumMod val="50000"/>
                  </a:schemeClr>
                </a:solidFill>
              </a:rPr>
              <a:t>爱尔兰</a:t>
            </a:r>
            <a:endParaRPr lang="en-US" altLang="zh-CN" sz="700" b="1" dirty="0">
              <a:solidFill>
                <a:schemeClr val="accent3">
                  <a:lumMod val="50000"/>
                </a:schemeClr>
              </a:solidFill>
            </a:endParaRPr>
          </a:p>
          <a:p>
            <a:pPr algn="l">
              <a:lnSpc>
                <a:spcPct val="100000"/>
              </a:lnSpc>
            </a:pPr>
            <a:r>
              <a:rPr lang="en" altLang="zh-CN" sz="700" dirty="0">
                <a:solidFill>
                  <a:schemeClr val="accent3">
                    <a:lumMod val="50000"/>
                  </a:schemeClr>
                </a:solidFill>
              </a:rPr>
              <a:t>Office of Tobacco Control. </a:t>
            </a:r>
            <a:r>
              <a:rPr lang="en" altLang="zh-CN" sz="700" i="1" dirty="0">
                <a:solidFill>
                  <a:schemeClr val="accent3">
                    <a:lumMod val="50000"/>
                  </a:schemeClr>
                </a:solidFill>
              </a:rPr>
              <a:t>Smoke-free workplaces in Ireland: a one-year review</a:t>
            </a:r>
            <a:r>
              <a:rPr lang="en" altLang="zh-CN" sz="700" dirty="0">
                <a:solidFill>
                  <a:schemeClr val="accent3">
                    <a:lumMod val="50000"/>
                  </a:schemeClr>
                </a:solidFill>
              </a:rPr>
              <a:t>. Dublin, Department of Health and Children, 2005 (http://</a:t>
            </a:r>
            <a:r>
              <a:rPr lang="en" altLang="zh-CN" sz="700" dirty="0" err="1">
                <a:solidFill>
                  <a:schemeClr val="accent3">
                    <a:lumMod val="50000"/>
                  </a:schemeClr>
                </a:solidFill>
              </a:rPr>
              <a:t>www.otc</a:t>
            </a:r>
            <a:r>
              <a:rPr lang="en" altLang="zh-CN" sz="700" dirty="0">
                <a:solidFill>
                  <a:schemeClr val="accent3">
                    <a:lumMod val="50000"/>
                  </a:schemeClr>
                </a:solidFill>
              </a:rPr>
              <a:t>. </a:t>
            </a:r>
            <a:r>
              <a:rPr lang="en" altLang="zh-CN" sz="700" dirty="0" err="1">
                <a:solidFill>
                  <a:schemeClr val="accent3">
                    <a:lumMod val="50000"/>
                  </a:schemeClr>
                </a:solidFill>
              </a:rPr>
              <a:t>ie</a:t>
            </a:r>
            <a:r>
              <a:rPr lang="en" altLang="zh-CN" sz="700" dirty="0">
                <a:solidFill>
                  <a:schemeClr val="accent3">
                    <a:lumMod val="50000"/>
                  </a:schemeClr>
                </a:solidFill>
              </a:rPr>
              <a:t>/uploads/1_Year_Report_FA.pdf, accessed 5 November 2007).</a:t>
            </a:r>
            <a:endParaRPr lang="en-US" altLang="zh-CN" sz="700" dirty="0">
              <a:solidFill>
                <a:schemeClr val="accent3">
                  <a:lumMod val="50000"/>
                </a:schemeClr>
              </a:solidFill>
            </a:endParaRPr>
          </a:p>
          <a:p>
            <a:pPr algn="l">
              <a:lnSpc>
                <a:spcPct val="100000"/>
              </a:lnSpc>
            </a:pPr>
            <a:r>
              <a:rPr lang="zh-CN" altLang="en-US" sz="700" b="1" dirty="0">
                <a:solidFill>
                  <a:schemeClr val="accent3">
                    <a:lumMod val="50000"/>
                  </a:schemeClr>
                </a:solidFill>
              </a:rPr>
              <a:t>乌拉圭</a:t>
            </a:r>
            <a:endParaRPr lang="en-US" altLang="zh-CN" sz="700" b="1" dirty="0">
              <a:solidFill>
                <a:schemeClr val="accent3">
                  <a:lumMod val="50000"/>
                </a:schemeClr>
              </a:solidFill>
            </a:endParaRPr>
          </a:p>
          <a:p>
            <a:pPr algn="l">
              <a:lnSpc>
                <a:spcPct val="100000"/>
              </a:lnSpc>
            </a:pPr>
            <a:r>
              <a:rPr lang="en" altLang="zh-CN" sz="700" dirty="0" err="1">
                <a:solidFill>
                  <a:schemeClr val="accent3">
                    <a:lumMod val="50000"/>
                  </a:schemeClr>
                </a:solidFill>
              </a:rPr>
              <a:t>Organizacio</a:t>
            </a:r>
            <a:r>
              <a:rPr lang="en" altLang="zh-CN" sz="700" i="1" dirty="0" err="1">
                <a:solidFill>
                  <a:schemeClr val="accent3">
                    <a:lumMod val="50000"/>
                  </a:schemeClr>
                </a:solidFill>
              </a:rPr>
              <a:t>́</a:t>
            </a:r>
            <a:r>
              <a:rPr lang="en" altLang="zh-CN" sz="700" dirty="0" err="1">
                <a:solidFill>
                  <a:schemeClr val="accent3">
                    <a:lumMod val="50000"/>
                  </a:schemeClr>
                </a:solidFill>
              </a:rPr>
              <a:t>n</a:t>
            </a:r>
            <a:r>
              <a:rPr lang="en" altLang="zh-CN" sz="700" dirty="0">
                <a:solidFill>
                  <a:schemeClr val="accent3">
                    <a:lumMod val="50000"/>
                  </a:schemeClr>
                </a:solidFill>
              </a:rPr>
              <a:t> </a:t>
            </a:r>
            <a:r>
              <a:rPr lang="en" altLang="zh-CN" sz="700" dirty="0" err="1">
                <a:solidFill>
                  <a:schemeClr val="accent3">
                    <a:lumMod val="50000"/>
                  </a:schemeClr>
                </a:solidFill>
              </a:rPr>
              <a:t>Panamericana</a:t>
            </a:r>
            <a:r>
              <a:rPr lang="en" altLang="zh-CN" sz="700" dirty="0">
                <a:solidFill>
                  <a:schemeClr val="accent3">
                    <a:lumMod val="50000"/>
                  </a:schemeClr>
                </a:solidFill>
              </a:rPr>
              <a:t> de la </a:t>
            </a:r>
            <a:r>
              <a:rPr lang="en" altLang="zh-CN" sz="700" dirty="0" err="1">
                <a:solidFill>
                  <a:schemeClr val="accent3">
                    <a:lumMod val="50000"/>
                  </a:schemeClr>
                </a:solidFill>
              </a:rPr>
              <a:t>Salud</a:t>
            </a:r>
            <a:r>
              <a:rPr lang="en" altLang="zh-CN" sz="700" dirty="0">
                <a:solidFill>
                  <a:schemeClr val="accent3">
                    <a:lumMod val="50000"/>
                  </a:schemeClr>
                </a:solidFill>
              </a:rPr>
              <a:t> (Pan-American Health Organization). </a:t>
            </a:r>
            <a:r>
              <a:rPr lang="en" altLang="zh-CN" sz="700" i="1" dirty="0" err="1">
                <a:solidFill>
                  <a:schemeClr val="accent3">
                    <a:lumMod val="50000"/>
                  </a:schemeClr>
                </a:solidFill>
              </a:rPr>
              <a:t>Estudio</a:t>
            </a:r>
            <a:r>
              <a:rPr lang="en" altLang="zh-CN" sz="700" i="1" dirty="0">
                <a:solidFill>
                  <a:schemeClr val="accent3">
                    <a:lumMod val="50000"/>
                  </a:schemeClr>
                </a:solidFill>
              </a:rPr>
              <a:t> de “</a:t>
            </a:r>
            <a:r>
              <a:rPr lang="en" altLang="zh-CN" sz="700" i="1" dirty="0" err="1">
                <a:solidFill>
                  <a:schemeClr val="accent3">
                    <a:lumMod val="50000"/>
                  </a:schemeClr>
                </a:solidFill>
              </a:rPr>
              <a:t>Conocimiento</a:t>
            </a:r>
            <a:r>
              <a:rPr lang="en" altLang="zh-CN" sz="700" i="1" dirty="0">
                <a:solidFill>
                  <a:schemeClr val="accent3">
                    <a:lumMod val="50000"/>
                  </a:schemeClr>
                </a:solidFill>
              </a:rPr>
              <a:t> y </a:t>
            </a:r>
            <a:r>
              <a:rPr lang="en" altLang="zh-CN" sz="700" i="1" dirty="0" err="1">
                <a:solidFill>
                  <a:schemeClr val="accent3">
                    <a:lumMod val="50000"/>
                  </a:schemeClr>
                </a:solidFill>
              </a:rPr>
              <a:t>actitudes</a:t>
            </a:r>
            <a:r>
              <a:rPr lang="en" altLang="zh-CN" sz="700" i="1" dirty="0">
                <a:solidFill>
                  <a:schemeClr val="accent3">
                    <a:lumMod val="50000"/>
                  </a:schemeClr>
                </a:solidFill>
              </a:rPr>
              <a:t> </a:t>
            </a:r>
            <a:r>
              <a:rPr lang="en" altLang="zh-CN" sz="700" i="1" dirty="0" err="1">
                <a:solidFill>
                  <a:schemeClr val="accent3">
                    <a:lumMod val="50000"/>
                  </a:schemeClr>
                </a:solidFill>
              </a:rPr>
              <a:t>hacia</a:t>
            </a:r>
            <a:r>
              <a:rPr lang="en" altLang="zh-CN" sz="700" i="1" dirty="0">
                <a:solidFill>
                  <a:schemeClr val="accent3">
                    <a:lumMod val="50000"/>
                  </a:schemeClr>
                </a:solidFill>
              </a:rPr>
              <a:t> el </a:t>
            </a:r>
            <a:r>
              <a:rPr lang="en" altLang="zh-CN" sz="700" i="1" dirty="0" err="1">
                <a:solidFill>
                  <a:schemeClr val="accent3">
                    <a:lumMod val="50000"/>
                  </a:schemeClr>
                </a:solidFill>
              </a:rPr>
              <a:t>decreto</a:t>
            </a:r>
            <a:r>
              <a:rPr lang="en" altLang="zh-CN" sz="700" i="1" dirty="0">
                <a:solidFill>
                  <a:schemeClr val="accent3">
                    <a:lumMod val="50000"/>
                  </a:schemeClr>
                </a:solidFill>
              </a:rPr>
              <a:t> 288/005”. (</a:t>
            </a:r>
            <a:r>
              <a:rPr lang="en" altLang="zh-CN" sz="700" i="1" dirty="0" err="1">
                <a:solidFill>
                  <a:schemeClr val="accent3">
                    <a:lumMod val="50000"/>
                  </a:schemeClr>
                </a:solidFill>
              </a:rPr>
              <a:t>Regulación</a:t>
            </a:r>
            <a:r>
              <a:rPr lang="en" altLang="zh-CN" sz="700" i="1" dirty="0">
                <a:solidFill>
                  <a:schemeClr val="accent3">
                    <a:lumMod val="50000"/>
                  </a:schemeClr>
                </a:solidFill>
              </a:rPr>
              <a:t> de </a:t>
            </a:r>
            <a:r>
              <a:rPr lang="en" altLang="zh-CN" sz="700" i="1" dirty="0" err="1">
                <a:solidFill>
                  <a:schemeClr val="accent3">
                    <a:lumMod val="50000"/>
                  </a:schemeClr>
                </a:solidFill>
              </a:rPr>
              <a:t>consumo</a:t>
            </a:r>
            <a:r>
              <a:rPr lang="en" altLang="zh-CN" sz="700" i="1" dirty="0">
                <a:solidFill>
                  <a:schemeClr val="accent3">
                    <a:lumMod val="50000"/>
                  </a:schemeClr>
                </a:solidFill>
              </a:rPr>
              <a:t> de tabaco </a:t>
            </a:r>
            <a:r>
              <a:rPr lang="en" altLang="zh-CN" sz="700" i="1" dirty="0" err="1">
                <a:solidFill>
                  <a:schemeClr val="accent3">
                    <a:lumMod val="50000"/>
                  </a:schemeClr>
                </a:solidFill>
              </a:rPr>
              <a:t>en</a:t>
            </a:r>
            <a:r>
              <a:rPr lang="en" altLang="zh-CN" sz="700" i="1" dirty="0">
                <a:solidFill>
                  <a:schemeClr val="accent3">
                    <a:lumMod val="50000"/>
                  </a:schemeClr>
                </a:solidFill>
              </a:rPr>
              <a:t> </a:t>
            </a:r>
            <a:r>
              <a:rPr lang="en" altLang="zh-CN" sz="700" i="1" dirty="0" err="1">
                <a:solidFill>
                  <a:schemeClr val="accent3">
                    <a:lumMod val="50000"/>
                  </a:schemeClr>
                </a:solidFill>
              </a:rPr>
              <a:t>lugares</a:t>
            </a:r>
            <a:r>
              <a:rPr lang="en" altLang="zh-CN" sz="700" i="1" dirty="0">
                <a:solidFill>
                  <a:schemeClr val="accent3">
                    <a:lumMod val="50000"/>
                  </a:schemeClr>
                </a:solidFill>
              </a:rPr>
              <a:t> </a:t>
            </a:r>
            <a:r>
              <a:rPr lang="en" altLang="zh-CN" sz="700" i="1" dirty="0" err="1">
                <a:solidFill>
                  <a:schemeClr val="accent3">
                    <a:lumMod val="50000"/>
                  </a:schemeClr>
                </a:solidFill>
              </a:rPr>
              <a:t>públicos</a:t>
            </a:r>
            <a:r>
              <a:rPr lang="en" altLang="zh-CN" sz="700" i="1" dirty="0">
                <a:solidFill>
                  <a:schemeClr val="accent3">
                    <a:lumMod val="50000"/>
                  </a:schemeClr>
                </a:solidFill>
              </a:rPr>
              <a:t> y privados)</a:t>
            </a:r>
            <a:r>
              <a:rPr lang="en" altLang="zh-CN" sz="700" dirty="0">
                <a:solidFill>
                  <a:schemeClr val="accent3">
                    <a:lumMod val="50000"/>
                  </a:schemeClr>
                </a:solidFill>
              </a:rPr>
              <a:t>. October 2006 (http://</a:t>
            </a:r>
            <a:r>
              <a:rPr lang="en" altLang="zh-CN" sz="700" dirty="0" err="1">
                <a:solidFill>
                  <a:schemeClr val="accent3">
                    <a:lumMod val="50000"/>
                  </a:schemeClr>
                </a:solidFill>
              </a:rPr>
              <a:t>www.presidencia.gub.uy</a:t>
            </a:r>
            <a:r>
              <a:rPr lang="en" altLang="zh-CN" sz="700" dirty="0">
                <a:solidFill>
                  <a:schemeClr val="accent3">
                    <a:lumMod val="50000"/>
                  </a:schemeClr>
                </a:solidFill>
              </a:rPr>
              <a:t>/_web/</a:t>
            </a:r>
            <a:r>
              <a:rPr lang="en" altLang="zh-CN" sz="700" dirty="0" err="1">
                <a:solidFill>
                  <a:schemeClr val="accent3">
                    <a:lumMod val="50000"/>
                  </a:schemeClr>
                </a:solidFill>
              </a:rPr>
              <a:t>noticias</a:t>
            </a:r>
            <a:r>
              <a:rPr lang="en" altLang="zh-CN" sz="700" dirty="0">
                <a:solidFill>
                  <a:schemeClr val="accent3">
                    <a:lumMod val="50000"/>
                  </a:schemeClr>
                </a:solidFill>
              </a:rPr>
              <a:t>/2006/12/informeo_dec268_mori.pdf, accessed 5 December 2007).</a:t>
            </a:r>
          </a:p>
        </p:txBody>
      </p:sp>
    </p:spTree>
    <p:extLst>
      <p:ext uri="{BB962C8B-B14F-4D97-AF65-F5344CB8AC3E}">
        <p14:creationId xmlns:p14="http://schemas.microsoft.com/office/powerpoint/2010/main" val="14901111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BE7990-796E-154C-A46D-FF6B8AF298DA}"/>
              </a:ext>
            </a:extLst>
          </p:cNvPr>
          <p:cNvSpPr>
            <a:spLocks noGrp="1"/>
          </p:cNvSpPr>
          <p:nvPr>
            <p:ph type="title"/>
          </p:nvPr>
        </p:nvSpPr>
        <p:spPr/>
        <p:txBody>
          <a:bodyPr/>
          <a:lstStyle/>
          <a:p>
            <a:r>
              <a:rPr lang="en-US" altLang="zh-CN" dirty="0"/>
              <a:t>P</a:t>
            </a:r>
            <a:r>
              <a:rPr lang="zh-CN" altLang="en-US" dirty="0"/>
              <a:t>：保护人们免受烟草烟雾危害</a:t>
            </a:r>
            <a:endParaRPr kumimoji="1" lang="zh-CN" altLang="en-US" dirty="0"/>
          </a:p>
        </p:txBody>
      </p:sp>
      <p:sp>
        <p:nvSpPr>
          <p:cNvPr id="3" name="文本占位符 2">
            <a:extLst>
              <a:ext uri="{FF2B5EF4-FFF2-40B4-BE49-F238E27FC236}">
                <a16:creationId xmlns:a16="http://schemas.microsoft.com/office/drawing/2014/main" id="{94B03C4C-4E47-4444-985D-805E3442F170}"/>
              </a:ext>
            </a:extLst>
          </p:cNvPr>
          <p:cNvSpPr>
            <a:spLocks noGrp="1"/>
          </p:cNvSpPr>
          <p:nvPr>
            <p:ph type="body" sz="quarter" idx="11"/>
          </p:nvPr>
        </p:nvSpPr>
        <p:spPr/>
        <p:txBody>
          <a:bodyPr/>
          <a:lstStyle/>
          <a:p>
            <a:r>
              <a:rPr kumimoji="1" lang="zh-CN" altLang="en-US" dirty="0"/>
              <a:t>应对烟草业的反对</a:t>
            </a:r>
          </a:p>
        </p:txBody>
      </p:sp>
      <p:sp>
        <p:nvSpPr>
          <p:cNvPr id="4" name="内容占位符 3">
            <a:extLst>
              <a:ext uri="{FF2B5EF4-FFF2-40B4-BE49-F238E27FC236}">
                <a16:creationId xmlns:a16="http://schemas.microsoft.com/office/drawing/2014/main" id="{1F9C2CDD-CFC5-6140-A4FC-6032C61E180E}"/>
              </a:ext>
            </a:extLst>
          </p:cNvPr>
          <p:cNvSpPr>
            <a:spLocks noGrp="1"/>
          </p:cNvSpPr>
          <p:nvPr>
            <p:ph sz="quarter" idx="12"/>
          </p:nvPr>
        </p:nvSpPr>
        <p:spPr/>
        <p:txBody>
          <a:bodyPr>
            <a:normAutofit/>
          </a:bodyPr>
          <a:lstStyle/>
          <a:p>
            <a:r>
              <a:rPr kumimoji="1" lang="zh-CN" altLang="en-US" dirty="0"/>
              <a:t>落实无烟场所需要进行立法。事实证明，自愿性政策是无效的，对于禁烟法案的反对声不可避免。通风和设立单独吸烟室之类的措施不能将二手烟暴露水平降低到合格或者安全的水平。合理规划，充足的资源，有力的政治承诺，对大众传媒的有效利用，谨慎的法律起草，以及民间社会的参与都具有十分重要的意义。在就实施无烟场所进行立法的过程中，政府必须通过开展公众教育活动，争取广泛的公众支持。针对企业主开展关于无烟工作环境的教育活动，包括无烟化措施不会影响企业经营这一事实，可以减少来自商界的抵抗。无烟环境有助于保障不吸烟者呼吸清洁空气的权利，激励吸烟者戒烟，并使政府能够通过惠及每个人的广受欢迎的健康措施在预防吸烟方面发挥带头作用。</a:t>
            </a:r>
          </a:p>
        </p:txBody>
      </p:sp>
    </p:spTree>
    <p:extLst>
      <p:ext uri="{BB962C8B-B14F-4D97-AF65-F5344CB8AC3E}">
        <p14:creationId xmlns:p14="http://schemas.microsoft.com/office/powerpoint/2010/main" val="35039005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extLst>
              <a:ext uri="{BEBA8EAE-BF5A-486C-A8C5-ECC9F3942E4B}">
                <a14:imgProps xmlns:a14="http://schemas.microsoft.com/office/drawing/2010/main">
                  <a14:imgLayer r:embed="rId4">
                    <a14:imgEffect>
                      <a14:sharpenSoften amount="-30000"/>
                    </a14:imgEffect>
                    <a14:imgEffect>
                      <a14:saturation sat="70000"/>
                    </a14:imgEffect>
                  </a14:imgLayer>
                </a14:imgProps>
              </a:ext>
            </a:extLst>
          </a:blip>
          <a:srcRect/>
          <a:stretch>
            <a:fillRect t="-2000" b="-2000"/>
          </a:stretch>
        </a:blipFill>
        <a:effectLst/>
      </p:bgPr>
    </p:bg>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87CADF97-47F0-4A4C-BE7B-667180ED86D3}"/>
              </a:ext>
            </a:extLst>
          </p:cNvPr>
          <p:cNvSpPr>
            <a:spLocks noGrp="1"/>
          </p:cNvSpPr>
          <p:nvPr>
            <p:ph type="body" sz="quarter" idx="13"/>
          </p:nvPr>
        </p:nvSpPr>
        <p:spPr/>
        <p:txBody>
          <a:bodyPr/>
          <a:lstStyle/>
          <a:p>
            <a:r>
              <a:rPr lang="zh-CN" altLang="en-US" dirty="0"/>
              <a:t>让孩子在无烟的环境下成长</a:t>
            </a:r>
          </a:p>
        </p:txBody>
      </p:sp>
      <p:sp>
        <p:nvSpPr>
          <p:cNvPr id="2" name="内容占位符 1">
            <a:extLst>
              <a:ext uri="{FF2B5EF4-FFF2-40B4-BE49-F238E27FC236}">
                <a16:creationId xmlns:a16="http://schemas.microsoft.com/office/drawing/2014/main" id="{23C8C864-EDE3-F949-B997-E964F9BF1AC5}"/>
              </a:ext>
            </a:extLst>
          </p:cNvPr>
          <p:cNvSpPr>
            <a:spLocks noGrp="1"/>
          </p:cNvSpPr>
          <p:nvPr>
            <p:ph sz="quarter" idx="12"/>
          </p:nvPr>
        </p:nvSpPr>
        <p:spPr/>
        <p:txBody>
          <a:bodyPr/>
          <a:lstStyle/>
          <a:p>
            <a:r>
              <a:rPr lang="en" altLang="zh-CN" sz="1900" dirty="0">
                <a:solidFill>
                  <a:srgbClr val="372A6B"/>
                </a:solidFill>
              </a:rPr>
              <a:t>Developing Patient Partnership</a:t>
            </a:r>
            <a:r>
              <a:rPr lang="zh-CN" altLang="en-US" sz="1900" dirty="0">
                <a:solidFill>
                  <a:srgbClr val="372A6B"/>
                </a:solidFill>
              </a:rPr>
              <a:t>（</a:t>
            </a:r>
            <a:r>
              <a:rPr lang="en-US" altLang="zh-CN" sz="1900" dirty="0">
                <a:solidFill>
                  <a:srgbClr val="372A6B"/>
                </a:solidFill>
              </a:rPr>
              <a:t>1999</a:t>
            </a:r>
            <a:r>
              <a:rPr lang="zh-CN" altLang="en-US" sz="1900" dirty="0">
                <a:solidFill>
                  <a:srgbClr val="372A6B"/>
                </a:solidFill>
              </a:rPr>
              <a:t>）</a:t>
            </a:r>
            <a:endParaRPr lang="en-US" altLang="zh-CN" sz="1900" dirty="0">
              <a:solidFill>
                <a:srgbClr val="372A6B"/>
              </a:solidFill>
            </a:endParaRPr>
          </a:p>
          <a:p>
            <a:endParaRPr lang="en-US" altLang="zh-CN" sz="1800" dirty="0"/>
          </a:p>
          <a:p>
            <a:r>
              <a:rPr lang="en-US" altLang="zh-CN" dirty="0"/>
              <a:t>……</a:t>
            </a:r>
          </a:p>
          <a:p>
            <a:r>
              <a:rPr lang="zh-CN" altLang="en-US" dirty="0"/>
              <a:t>许多吸烟的家长并未意识到他们在为孩子的健康埋下隐患。</a:t>
            </a:r>
          </a:p>
        </p:txBody>
      </p:sp>
    </p:spTree>
    <p:extLst>
      <p:ext uri="{BB962C8B-B14F-4D97-AF65-F5344CB8AC3E}">
        <p14:creationId xmlns:p14="http://schemas.microsoft.com/office/powerpoint/2010/main" val="12046240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4FBB989-160C-7943-A22E-242A5A277551}"/>
              </a:ext>
            </a:extLst>
          </p:cNvPr>
          <p:cNvSpPr>
            <a:spLocks noGrp="1"/>
          </p:cNvSpPr>
          <p:nvPr>
            <p:ph type="title"/>
          </p:nvPr>
        </p:nvSpPr>
        <p:spPr/>
        <p:txBody>
          <a:bodyPr/>
          <a:lstStyle/>
          <a:p>
            <a:r>
              <a:rPr lang="en-US" altLang="zh-CN" dirty="0"/>
              <a:t>O</a:t>
            </a:r>
            <a:r>
              <a:rPr lang="zh-CN" altLang="en-US" dirty="0"/>
              <a:t>：提供戒烟帮助</a:t>
            </a:r>
          </a:p>
        </p:txBody>
      </p:sp>
      <p:sp>
        <p:nvSpPr>
          <p:cNvPr id="4" name="文本占位符 3">
            <a:extLst>
              <a:ext uri="{FF2B5EF4-FFF2-40B4-BE49-F238E27FC236}">
                <a16:creationId xmlns:a16="http://schemas.microsoft.com/office/drawing/2014/main" id="{477EC7C0-0E35-964E-9A26-23F5D67526B0}"/>
              </a:ext>
            </a:extLst>
          </p:cNvPr>
          <p:cNvSpPr>
            <a:spLocks noGrp="1"/>
          </p:cNvSpPr>
          <p:nvPr>
            <p:ph type="body" sz="quarter" idx="11"/>
          </p:nvPr>
        </p:nvSpPr>
        <p:spPr>
          <a:xfrm>
            <a:off x="838200" y="1690688"/>
            <a:ext cx="10515600" cy="957262"/>
          </a:xfrm>
        </p:spPr>
        <p:txBody>
          <a:bodyPr anchor="ctr"/>
          <a:lstStyle/>
          <a:p>
            <a:r>
              <a:rPr lang="zh-CN" altLang="en-US" dirty="0">
                <a:solidFill>
                  <a:schemeClr val="tx1"/>
                </a:solidFill>
              </a:rPr>
              <a:t>目的：</a:t>
            </a:r>
            <a:r>
              <a:rPr lang="zh-CN" altLang="en-US" dirty="0"/>
              <a:t>通过所有初级卫生保健机构和利用社区资源，提供方便易得的临床戒烟服务</a:t>
            </a:r>
          </a:p>
        </p:txBody>
      </p:sp>
      <p:sp>
        <p:nvSpPr>
          <p:cNvPr id="10" name="内容占位符 9">
            <a:extLst>
              <a:ext uri="{FF2B5EF4-FFF2-40B4-BE49-F238E27FC236}">
                <a16:creationId xmlns:a16="http://schemas.microsoft.com/office/drawing/2014/main" id="{BE6F36EA-0675-9E46-BB3B-B6EED6B40A2C}"/>
              </a:ext>
            </a:extLst>
          </p:cNvPr>
          <p:cNvSpPr>
            <a:spLocks noGrp="1"/>
          </p:cNvSpPr>
          <p:nvPr>
            <p:ph sz="quarter" idx="12"/>
          </p:nvPr>
        </p:nvSpPr>
        <p:spPr/>
        <p:txBody>
          <a:bodyPr>
            <a:normAutofit/>
          </a:bodyPr>
          <a:lstStyle/>
          <a:p>
            <a:r>
              <a:rPr lang="zh-CN" altLang="en-US" dirty="0"/>
              <a:t>由于大多数烟草使用者都对尼古</a:t>
            </a:r>
            <a:r>
              <a:rPr lang="en" altLang="zh-CN" dirty="0"/>
              <a:t>J</a:t>
            </a:r>
            <a:r>
              <a:rPr lang="zh-CN" altLang="en-US" dirty="0"/>
              <a:t>这种成瘾性药物产生依赖，因此即使各方面都齐心协力，戒烟也不是件容易的事。当认识到自己在烟草相关疾病和过早死亡的风险后，烟草使用者会更倾向于戒烟。一旦做出戒烟决定，大多数烟草使用者戒烟都没有采用任何干预措施，但是获得戒烟帮助可以大大提高戒烟的成功率。每日吸烟者在无帮助的情况下尝试戒烟，复吸率高达</a:t>
            </a:r>
            <a:r>
              <a:rPr lang="en-US" altLang="zh-CN" dirty="0"/>
              <a:t>90-95%</a:t>
            </a:r>
            <a:r>
              <a:rPr lang="zh-CN" altLang="en-US" dirty="0"/>
              <a:t>。</a:t>
            </a:r>
          </a:p>
        </p:txBody>
      </p:sp>
    </p:spTree>
    <p:extLst>
      <p:ext uri="{BB962C8B-B14F-4D97-AF65-F5344CB8AC3E}">
        <p14:creationId xmlns:p14="http://schemas.microsoft.com/office/powerpoint/2010/main" val="357745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extLst>
              <a:ext uri="{BEBA8EAE-BF5A-486C-A8C5-ECC9F3942E4B}">
                <a14:imgProps xmlns:a14="http://schemas.microsoft.com/office/drawing/2010/main">
                  <a14:imgLayer r:embed="rId4">
                    <a14:imgEffect>
                      <a14:sharpenSoften amount="-30000"/>
                    </a14:imgEffect>
                    <a14:imgEffect>
                      <a14:saturation sat="70000"/>
                    </a14:imgEffect>
                  </a14:imgLayer>
                </a14:imgProps>
              </a:ext>
            </a:extLst>
          </a:blip>
          <a:srcRect/>
          <a:stretch>
            <a:fillRect t="-11000" b="-11000"/>
          </a:stretch>
        </a:blipFill>
        <a:effectLst/>
      </p:bgPr>
    </p:bg>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A7EB44FC-5FDC-184F-B422-E3207F8305D1}"/>
              </a:ext>
            </a:extLst>
          </p:cNvPr>
          <p:cNvSpPr>
            <a:spLocks noGrp="1"/>
          </p:cNvSpPr>
          <p:nvPr>
            <p:ph type="body" sz="quarter" idx="13"/>
          </p:nvPr>
        </p:nvSpPr>
        <p:spPr/>
        <p:txBody>
          <a:bodyPr/>
          <a:lstStyle/>
          <a:p>
            <a:r>
              <a:rPr lang="en-US" altLang="zh-CN" dirty="0"/>
              <a:t>MPOWER</a:t>
            </a:r>
            <a:r>
              <a:rPr lang="zh-CN" altLang="en-US" dirty="0"/>
              <a:t>期待儿童的声音</a:t>
            </a:r>
          </a:p>
        </p:txBody>
      </p:sp>
      <p:sp>
        <p:nvSpPr>
          <p:cNvPr id="6" name="内容占位符 5">
            <a:extLst>
              <a:ext uri="{FF2B5EF4-FFF2-40B4-BE49-F238E27FC236}">
                <a16:creationId xmlns:a16="http://schemas.microsoft.com/office/drawing/2014/main" id="{CCB871AB-97D9-DC42-91A0-424B55783FA6}"/>
              </a:ext>
            </a:extLst>
          </p:cNvPr>
          <p:cNvSpPr>
            <a:spLocks noGrp="1"/>
          </p:cNvSpPr>
          <p:nvPr>
            <p:ph sz="quarter" idx="12"/>
          </p:nvPr>
        </p:nvSpPr>
        <p:spPr/>
        <p:txBody>
          <a:bodyPr>
            <a:normAutofit/>
          </a:bodyPr>
          <a:lstStyle/>
          <a:p>
            <a:r>
              <a:rPr lang="zh-CN" altLang="en-US" sz="1900" dirty="0">
                <a:solidFill>
                  <a:srgbClr val="372A6B"/>
                </a:solidFill>
              </a:rPr>
              <a:t>世界卫生组织 总干事 李钟郁 博士（</a:t>
            </a:r>
            <a:r>
              <a:rPr lang="en" altLang="zh-CN" sz="1900" dirty="0">
                <a:solidFill>
                  <a:srgbClr val="372A6B"/>
                </a:solidFill>
              </a:rPr>
              <a:t>2005</a:t>
            </a:r>
            <a:r>
              <a:rPr lang="zh-CN" altLang="en-US" sz="1900" dirty="0">
                <a:solidFill>
                  <a:srgbClr val="372A6B"/>
                </a:solidFill>
              </a:rPr>
              <a:t>）</a:t>
            </a:r>
          </a:p>
          <a:p>
            <a:endParaRPr lang="en" altLang="zh-CN" sz="1900" dirty="0"/>
          </a:p>
          <a:p>
            <a:r>
              <a:rPr lang="zh-CN" altLang="en-US" dirty="0"/>
              <a:t>医生、护士、助产士、牙医、药剂师、理疗师、心理治疗师和所有其他卫生工作者都可以指导行为改变。他们处于对抗烟草流行的一线，具有改变数百万人的力量。</a:t>
            </a:r>
            <a:endParaRPr lang="en" altLang="zh-CN" dirty="0"/>
          </a:p>
        </p:txBody>
      </p:sp>
    </p:spTree>
    <p:extLst>
      <p:ext uri="{BB962C8B-B14F-4D97-AF65-F5344CB8AC3E}">
        <p14:creationId xmlns:p14="http://schemas.microsoft.com/office/powerpoint/2010/main" val="21531456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6">
            <a:extLst>
              <a:ext uri="{FF2B5EF4-FFF2-40B4-BE49-F238E27FC236}">
                <a16:creationId xmlns:a16="http://schemas.microsoft.com/office/drawing/2014/main" id="{17964F4E-4813-874B-87B6-3B4CBA127B49}"/>
              </a:ext>
            </a:extLst>
          </p:cNvPr>
          <p:cNvSpPr>
            <a:spLocks noGrp="1"/>
          </p:cNvSpPr>
          <p:nvPr>
            <p:ph sz="quarter" idx="12"/>
          </p:nvPr>
        </p:nvSpPr>
        <p:spPr/>
        <p:txBody>
          <a:bodyPr anchor="ctr">
            <a:normAutofit/>
          </a:bodyPr>
          <a:lstStyle/>
          <a:p>
            <a:r>
              <a:rPr lang="zh-CN" altLang="en-US" dirty="0"/>
              <a:t>识别烟草使用者并对其提供简要劝导应被纳入初级卫生保健服务和其它常规医疗访视活动中，且应当包括持续的劝导，强化戒烟的必要性。简短的戒烟咨询有效而且成本很低。当戒烟咨询来自医务工作者，同时包含清晰、有力和个性化的劝导内容时，所产生的效果最佳。如果医生提供的劝导内容与患者的某些特别感兴趣的问题联系起来（比如怀孕、心肺症状咨询等）就会特别有力度。由较高权威的医疗专家提出的关于烟草使用风险的警告，一般都会很好地得到接受。此外，由不同类别的医务工作者提供咨询服务，戒烟率会有所提高。</a:t>
            </a:r>
            <a:endParaRPr lang="en-US" altLang="zh-CN" dirty="0"/>
          </a:p>
        </p:txBody>
      </p:sp>
      <p:sp>
        <p:nvSpPr>
          <p:cNvPr id="6" name="文本占位符 5">
            <a:extLst>
              <a:ext uri="{FF2B5EF4-FFF2-40B4-BE49-F238E27FC236}">
                <a16:creationId xmlns:a16="http://schemas.microsoft.com/office/drawing/2014/main" id="{D160698B-D2B6-E142-A5A6-01E1795C2404}"/>
              </a:ext>
            </a:extLst>
          </p:cNvPr>
          <p:cNvSpPr>
            <a:spLocks noGrp="1"/>
          </p:cNvSpPr>
          <p:nvPr>
            <p:ph type="body" sz="quarter" idx="11"/>
          </p:nvPr>
        </p:nvSpPr>
        <p:spPr>
          <a:xfrm>
            <a:off x="838200" y="513555"/>
            <a:ext cx="8817732" cy="1434610"/>
          </a:xfrm>
        </p:spPr>
        <p:txBody>
          <a:bodyPr anchor="ctr"/>
          <a:lstStyle/>
          <a:p>
            <a:pPr algn="just"/>
            <a:r>
              <a:rPr lang="en-US" altLang="zh-CN" dirty="0"/>
              <a:t>O1</a:t>
            </a:r>
            <a:r>
              <a:rPr lang="zh-CN" altLang="en-US" dirty="0"/>
              <a:t> 干预：</a:t>
            </a:r>
            <a:r>
              <a:rPr lang="zh-CN" altLang="en-US" dirty="0">
                <a:solidFill>
                  <a:schemeClr val="tx1"/>
                </a:solidFill>
              </a:rPr>
              <a:t>加强卫生系统，使初级卫生保健服务、戒烟热线和其他相关社区资源能提供戒烟劝导，同时在有条件的地方提供廉价易得的药物治疗措施</a:t>
            </a:r>
          </a:p>
        </p:txBody>
      </p:sp>
    </p:spTree>
    <p:extLst>
      <p:ext uri="{BB962C8B-B14F-4D97-AF65-F5344CB8AC3E}">
        <p14:creationId xmlns:p14="http://schemas.microsoft.com/office/powerpoint/2010/main" val="38329541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08012A96-2D15-6C40-A414-DE67E2011294}"/>
              </a:ext>
            </a:extLst>
          </p:cNvPr>
          <p:cNvSpPr>
            <a:spLocks noGrp="1"/>
          </p:cNvSpPr>
          <p:nvPr>
            <p:ph type="title"/>
          </p:nvPr>
        </p:nvSpPr>
        <p:spPr/>
        <p:txBody>
          <a:bodyPr/>
          <a:lstStyle/>
          <a:p>
            <a:r>
              <a:rPr lang="zh-CN" altLang="en-US" dirty="0"/>
              <a:t>尼古丁替代治疗可以将戒烟率翻番</a:t>
            </a:r>
          </a:p>
        </p:txBody>
      </p:sp>
      <p:sp>
        <p:nvSpPr>
          <p:cNvPr id="6" name="文本占位符 5">
            <a:extLst>
              <a:ext uri="{FF2B5EF4-FFF2-40B4-BE49-F238E27FC236}">
                <a16:creationId xmlns:a16="http://schemas.microsoft.com/office/drawing/2014/main" id="{C5295723-5031-2B41-8A01-8269162EC192}"/>
              </a:ext>
            </a:extLst>
          </p:cNvPr>
          <p:cNvSpPr>
            <a:spLocks noGrp="1"/>
          </p:cNvSpPr>
          <p:nvPr>
            <p:ph type="body" sz="quarter" idx="11"/>
          </p:nvPr>
        </p:nvSpPr>
        <p:spPr/>
        <p:txBody>
          <a:bodyPr/>
          <a:lstStyle/>
          <a:p>
            <a:endParaRPr lang="zh-CN" altLang="en-US"/>
          </a:p>
        </p:txBody>
      </p:sp>
      <p:sp>
        <p:nvSpPr>
          <p:cNvPr id="8" name="内容占位符 7">
            <a:extLst>
              <a:ext uri="{FF2B5EF4-FFF2-40B4-BE49-F238E27FC236}">
                <a16:creationId xmlns:a16="http://schemas.microsoft.com/office/drawing/2014/main" id="{BBDD9555-77F5-FE40-B026-51C4F27E120F}"/>
              </a:ext>
            </a:extLst>
          </p:cNvPr>
          <p:cNvSpPr>
            <a:spLocks noGrp="1"/>
          </p:cNvSpPr>
          <p:nvPr>
            <p:ph sz="quarter" idx="13"/>
          </p:nvPr>
        </p:nvSpPr>
        <p:spPr/>
        <p:txBody>
          <a:bodyPr>
            <a:normAutofit fontScale="32500" lnSpcReduction="20000"/>
          </a:bodyPr>
          <a:lstStyle/>
          <a:p>
            <a:r>
              <a:rPr lang="zh-CN" altLang="en-US" sz="5500" dirty="0"/>
              <a:t>尽管单独药物治疗也十分有效，但最理想情况下，药物治疗应与劝导咨询措施同时使用。药物治疗包括尼古丁替代治疗（</a:t>
            </a:r>
            <a:r>
              <a:rPr lang="en-US" altLang="zh-CN" sz="5500" dirty="0"/>
              <a:t>NRT</a:t>
            </a:r>
            <a:r>
              <a:rPr lang="zh-CN" altLang="en-US" sz="5500" dirty="0"/>
              <a:t>），此外还有安非他酮和瓦伦尼克林等处方药。</a:t>
            </a:r>
            <a:r>
              <a:rPr lang="en-US" altLang="zh-CN" sz="5500" dirty="0"/>
              <a:t>NRT</a:t>
            </a:r>
            <a:r>
              <a:rPr lang="zh-CN" altLang="en-US" sz="5500" dirty="0"/>
              <a:t> 通过替代部分吸烟摄入的尼古丁以减小戒断症状。抗抑郁药物安非他酮能降低渴求感和戒断症状。瓦伦尼克林能阻断吸烟时尼古丁引起的愉悦感。</a:t>
            </a:r>
            <a:r>
              <a:rPr lang="en-US" altLang="zh-CN" sz="5500" dirty="0"/>
              <a:t>NRT</a:t>
            </a:r>
            <a:r>
              <a:rPr lang="zh-CN" altLang="en-US" sz="5500" dirty="0"/>
              <a:t> 一般可在戒烟开始后一至三个月停药，部分严重成瘾者疗程可能更长。</a:t>
            </a:r>
            <a:endParaRPr lang="en-US" altLang="zh-CN" sz="5500" dirty="0"/>
          </a:p>
          <a:p>
            <a:pPr algn="r"/>
            <a:r>
              <a:rPr lang="zh-CN" altLang="en" sz="2200" dirty="0">
                <a:solidFill>
                  <a:schemeClr val="accent3">
                    <a:lumMod val="50000"/>
                  </a:schemeClr>
                </a:solidFill>
              </a:rPr>
              <a:t>来源</a:t>
            </a:r>
            <a:r>
              <a:rPr lang="zh-CN" altLang="en-US" sz="2200" dirty="0">
                <a:solidFill>
                  <a:schemeClr val="accent3">
                    <a:lumMod val="50000"/>
                  </a:schemeClr>
                </a:solidFill>
              </a:rPr>
              <a:t>：</a:t>
            </a:r>
            <a:r>
              <a:rPr lang="en" altLang="zh-CN" sz="2200" dirty="0" err="1">
                <a:solidFill>
                  <a:schemeClr val="accent3">
                    <a:lumMod val="50000"/>
                  </a:schemeClr>
                </a:solidFill>
              </a:rPr>
              <a:t>Silagy</a:t>
            </a:r>
            <a:r>
              <a:rPr lang="en" altLang="zh-CN" sz="2200" dirty="0">
                <a:solidFill>
                  <a:schemeClr val="accent3">
                    <a:lumMod val="50000"/>
                  </a:schemeClr>
                </a:solidFill>
              </a:rPr>
              <a:t> C. et al. Nicotine replacement therapy for smoking cessation. Cochrane Database System Review 2004;(3):CD000146.</a:t>
            </a:r>
            <a:endParaRPr lang="zh-CN" altLang="en-US" sz="2200" dirty="0">
              <a:solidFill>
                <a:schemeClr val="accent3">
                  <a:lumMod val="50000"/>
                </a:schemeClr>
              </a:solidFill>
            </a:endParaRPr>
          </a:p>
        </p:txBody>
      </p:sp>
      <p:graphicFrame>
        <p:nvGraphicFramePr>
          <p:cNvPr id="10" name="内容占位符 9">
            <a:extLst>
              <a:ext uri="{FF2B5EF4-FFF2-40B4-BE49-F238E27FC236}">
                <a16:creationId xmlns:a16="http://schemas.microsoft.com/office/drawing/2014/main" id="{2AAC5679-FF3E-2140-AABD-01596F19FB0B}"/>
              </a:ext>
            </a:extLst>
          </p:cNvPr>
          <p:cNvGraphicFramePr>
            <a:graphicFrameLocks noGrp="1"/>
          </p:cNvGraphicFramePr>
          <p:nvPr>
            <p:ph sz="quarter" idx="12"/>
            <p:extLst>
              <p:ext uri="{D42A27DB-BD31-4B8C-83A1-F6EECF244321}">
                <p14:modId xmlns:p14="http://schemas.microsoft.com/office/powerpoint/2010/main" val="201564418"/>
              </p:ext>
            </p:extLst>
          </p:nvPr>
        </p:nvGraphicFramePr>
        <p:xfrm>
          <a:off x="838200" y="2647950"/>
          <a:ext cx="5257800" cy="33750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764102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C19C99DC-68E3-7C4C-A2D0-C1EEB5CAADEE}"/>
              </a:ext>
            </a:extLst>
          </p:cNvPr>
          <p:cNvSpPr>
            <a:spLocks noGrp="1"/>
          </p:cNvSpPr>
          <p:nvPr>
            <p:ph type="title"/>
          </p:nvPr>
        </p:nvSpPr>
        <p:spPr/>
        <p:txBody>
          <a:bodyPr/>
          <a:lstStyle/>
          <a:p>
            <a:r>
              <a:rPr lang="en-US" altLang="zh-CN" dirty="0"/>
              <a:t>W</a:t>
            </a:r>
            <a:r>
              <a:rPr lang="zh-CN" altLang="en-US" dirty="0"/>
              <a:t>：警示烟草危害</a:t>
            </a:r>
          </a:p>
        </p:txBody>
      </p:sp>
      <p:sp>
        <p:nvSpPr>
          <p:cNvPr id="7" name="文本占位符 6">
            <a:extLst>
              <a:ext uri="{FF2B5EF4-FFF2-40B4-BE49-F238E27FC236}">
                <a16:creationId xmlns:a16="http://schemas.microsoft.com/office/drawing/2014/main" id="{DFAD80F2-1D06-A945-A466-765F98DB5330}"/>
              </a:ext>
            </a:extLst>
          </p:cNvPr>
          <p:cNvSpPr>
            <a:spLocks noGrp="1"/>
          </p:cNvSpPr>
          <p:nvPr>
            <p:ph type="body" sz="quarter" idx="11"/>
          </p:nvPr>
        </p:nvSpPr>
        <p:spPr>
          <a:xfrm>
            <a:off x="838200" y="1690688"/>
            <a:ext cx="10515600" cy="957262"/>
          </a:xfrm>
        </p:spPr>
        <p:txBody>
          <a:bodyPr/>
          <a:lstStyle/>
          <a:p>
            <a:r>
              <a:rPr lang="zh-CN" altLang="en-US" dirty="0">
                <a:solidFill>
                  <a:schemeClr val="tx1"/>
                </a:solidFill>
              </a:rPr>
              <a:t>目的：</a:t>
            </a:r>
            <a:r>
              <a:rPr lang="zh-CN" altLang="en-US" dirty="0"/>
              <a:t>各年龄组、性别和居住地人群对烟草使用的健康风险有高度认识，使所有人都了解烟草使用的结局只有痛苦、残疾和过早死亡。</a:t>
            </a:r>
          </a:p>
        </p:txBody>
      </p:sp>
      <p:sp>
        <p:nvSpPr>
          <p:cNvPr id="8" name="内容占位符 7">
            <a:extLst>
              <a:ext uri="{FF2B5EF4-FFF2-40B4-BE49-F238E27FC236}">
                <a16:creationId xmlns:a16="http://schemas.microsoft.com/office/drawing/2014/main" id="{17470B65-B382-3843-906E-1B48C976A093}"/>
              </a:ext>
            </a:extLst>
          </p:cNvPr>
          <p:cNvSpPr>
            <a:spLocks noGrp="1"/>
          </p:cNvSpPr>
          <p:nvPr>
            <p:ph sz="quarter" idx="12"/>
          </p:nvPr>
        </p:nvSpPr>
        <p:spPr/>
        <p:txBody>
          <a:bodyPr>
            <a:normAutofit lnSpcReduction="10000"/>
          </a:bodyPr>
          <a:lstStyle/>
          <a:p>
            <a:r>
              <a:rPr lang="zh-CN" altLang="en-US" dirty="0"/>
              <a:t>尽管对于烟草危害的证据已经举目皆是，世界上真正充分认识到烟草使用对其健康危害的吸烟者仍然相对较少。大多数人只是大体知道吸烟有害健康，但却不清楚烟草可以导致的众多具体疾病、长期使用烟草造成残疾和死亡的风险、尼古丁成瘾的速度或程度，以及二手烟的危害性等等。大多数人也过分乐观地认为，自己在希望戒烟时便可以轻易戒掉。</a:t>
            </a:r>
            <a:endParaRPr lang="en-US" altLang="zh-CN" dirty="0"/>
          </a:p>
          <a:p>
            <a:r>
              <a:rPr lang="zh-CN" altLang="en-US" dirty="0"/>
              <a:t>通过大众媒体开展公众教育，宣传烟草使用对健康的危害（吸烟和二手烟的危害），可以影响个人开始吸烟或继续吸烟的决定。重要的教育干预措施包括向公众宣传烟草使用的健康风险，对烟草使用率较高和</a:t>
            </a:r>
            <a:r>
              <a:rPr lang="en-US" altLang="zh-CN" dirty="0"/>
              <a:t>/</a:t>
            </a:r>
            <a:r>
              <a:rPr lang="zh-CN" altLang="en-US" dirty="0"/>
              <a:t>或对烟草使用知识了解较少的特殊人群进行有针对性的教育，以及在卷烟包装和其它烟草制品上强制使用警示标志等。</a:t>
            </a:r>
          </a:p>
        </p:txBody>
      </p:sp>
    </p:spTree>
    <p:extLst>
      <p:ext uri="{BB962C8B-B14F-4D97-AF65-F5344CB8AC3E}">
        <p14:creationId xmlns:p14="http://schemas.microsoft.com/office/powerpoint/2010/main" val="12493210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extLst>
              <a:ext uri="{BEBA8EAE-BF5A-486C-A8C5-ECC9F3942E4B}">
                <a14:imgProps xmlns:a14="http://schemas.microsoft.com/office/drawing/2010/main">
                  <a14:imgLayer r:embed="rId4">
                    <a14:imgEffect>
                      <a14:sharpenSoften amount="-30000"/>
                    </a14:imgEffect>
                    <a14:imgEffect>
                      <a14:saturation sat="70000"/>
                    </a14:imgEffect>
                  </a14:imgLayer>
                </a14:imgProps>
              </a:ext>
            </a:extLst>
          </a:blip>
          <a:srcRect/>
          <a:stretch>
            <a:fillRect t="-10000" b="-10000"/>
          </a:stretch>
        </a:blipFill>
        <a:effectLst/>
      </p:bgPr>
    </p:bg>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7C0B78A8-A39E-A54A-916E-BC9B3332D0D2}"/>
              </a:ext>
            </a:extLst>
          </p:cNvPr>
          <p:cNvSpPr>
            <a:spLocks noGrp="1"/>
          </p:cNvSpPr>
          <p:nvPr>
            <p:ph type="body" sz="quarter" idx="13"/>
          </p:nvPr>
        </p:nvSpPr>
        <p:spPr/>
        <p:txBody>
          <a:bodyPr/>
          <a:lstStyle/>
          <a:p>
            <a:r>
              <a:rPr lang="zh-CN" altLang="en-US" dirty="0"/>
              <a:t>立足健康</a:t>
            </a:r>
          </a:p>
        </p:txBody>
      </p:sp>
      <p:sp>
        <p:nvSpPr>
          <p:cNvPr id="4" name="内容占位符 3">
            <a:extLst>
              <a:ext uri="{FF2B5EF4-FFF2-40B4-BE49-F238E27FC236}">
                <a16:creationId xmlns:a16="http://schemas.microsoft.com/office/drawing/2014/main" id="{64951569-96C4-254F-AED8-7F42D1C78201}"/>
              </a:ext>
            </a:extLst>
          </p:cNvPr>
          <p:cNvSpPr>
            <a:spLocks noGrp="1"/>
          </p:cNvSpPr>
          <p:nvPr>
            <p:ph sz="quarter" idx="12"/>
          </p:nvPr>
        </p:nvSpPr>
        <p:spPr/>
        <p:txBody>
          <a:bodyPr>
            <a:normAutofit/>
          </a:bodyPr>
          <a:lstStyle/>
          <a:p>
            <a:r>
              <a:rPr lang="en" altLang="zh-CN" sz="1800" dirty="0">
                <a:solidFill>
                  <a:srgbClr val="372A6B"/>
                </a:solidFill>
              </a:rPr>
              <a:t>Philip Morris </a:t>
            </a:r>
            <a:r>
              <a:rPr lang="zh-CN" altLang="en" sz="1800" dirty="0">
                <a:solidFill>
                  <a:srgbClr val="372A6B"/>
                </a:solidFill>
              </a:rPr>
              <a:t>内部文件</a:t>
            </a:r>
            <a:r>
              <a:rPr lang="zh-CN" altLang="en-US" sz="1800" dirty="0">
                <a:solidFill>
                  <a:srgbClr val="372A6B"/>
                </a:solidFill>
              </a:rPr>
              <a:t>（</a:t>
            </a:r>
            <a:r>
              <a:rPr lang="en" altLang="zh-CN" sz="1800" dirty="0">
                <a:solidFill>
                  <a:srgbClr val="372A6B"/>
                </a:solidFill>
              </a:rPr>
              <a:t>1981</a:t>
            </a:r>
            <a:r>
              <a:rPr lang="zh-CN" altLang="en-US" sz="1800" dirty="0">
                <a:solidFill>
                  <a:srgbClr val="372A6B"/>
                </a:solidFill>
              </a:rPr>
              <a:t>）</a:t>
            </a:r>
          </a:p>
          <a:p>
            <a:endParaRPr lang="en" altLang="zh-CN" sz="1800" dirty="0">
              <a:solidFill>
                <a:srgbClr val="372A6B"/>
              </a:solidFill>
            </a:endParaRPr>
          </a:p>
          <a:p>
            <a:r>
              <a:rPr lang="zh-CN" altLang="en" dirty="0"/>
              <a:t>现在的</a:t>
            </a:r>
            <a:r>
              <a:rPr lang="zh-CN" altLang="en-US" dirty="0"/>
              <a:t>青少年就是未来的潜在消费者，并且</a:t>
            </a:r>
            <a:r>
              <a:rPr lang="zh-CN" altLang="en" dirty="0"/>
              <a:t>一个人最可能</a:t>
            </a:r>
            <a:r>
              <a:rPr lang="zh-CN" altLang="en-US" dirty="0"/>
              <a:t>开始使用烟草的阶段是在青少年和成年早期。</a:t>
            </a:r>
            <a:endParaRPr lang="en" altLang="zh-CN" dirty="0"/>
          </a:p>
        </p:txBody>
      </p:sp>
    </p:spTree>
    <p:extLst>
      <p:ext uri="{BB962C8B-B14F-4D97-AF65-F5344CB8AC3E}">
        <p14:creationId xmlns:p14="http://schemas.microsoft.com/office/powerpoint/2010/main" val="41332713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6">
            <a:extLst>
              <a:ext uri="{FF2B5EF4-FFF2-40B4-BE49-F238E27FC236}">
                <a16:creationId xmlns:a16="http://schemas.microsoft.com/office/drawing/2014/main" id="{A74373F8-50D0-BA40-982F-5EF01F74D230}"/>
              </a:ext>
            </a:extLst>
          </p:cNvPr>
          <p:cNvSpPr>
            <a:spLocks noGrp="1"/>
          </p:cNvSpPr>
          <p:nvPr>
            <p:ph sz="quarter" idx="12"/>
          </p:nvPr>
        </p:nvSpPr>
        <p:spPr/>
        <p:txBody>
          <a:bodyPr>
            <a:normAutofit/>
          </a:bodyPr>
          <a:lstStyle/>
          <a:p>
            <a:r>
              <a:rPr kumimoji="1" lang="zh-CN" altLang="en-US" dirty="0"/>
              <a:t>包装警示标志的内容与图形应通过立法手段做出强制要求，标志应当显著、清晰，最好应占据包装主要可见部分的至少一半。警示标志应描述烟草使用对健康带来的具体影响和导致的疾病，并应定期对内容进行轮换，从而持续保持对公众的吸引力。图片警示对所有吸烟者都有效，特别是对于不识字者或父母吸烟的儿童，其作用更加重要。除此之外，标志信息不允许包含任何关于某种烟草制品因其「低焦」、「淡味」、「超淡」或「柔和」等性质较其它产品危害更小的信息。任何烟草制品都是不安全的！使用这样的语言是在错误地暗示某些产品危害较小。</a:t>
            </a:r>
            <a:endParaRPr kumimoji="1" lang="en-US" altLang="zh-CN" dirty="0"/>
          </a:p>
          <a:p>
            <a:r>
              <a:rPr kumimoji="1" lang="zh-CN" altLang="en-US" dirty="0"/>
              <a:t>吸烟带来的健康风险已有充分的证据，要求使用警示标志的立法通常不会受到烟草使用者的反对。但是，烟草企业几乎无一例外地会抵抗此类措施，特别是当要求使用大面积的图片加文字的警示内容时。烟草企业之所以会有此反应，是因为实践证明这种措施对控烟是有效的。</a:t>
            </a:r>
          </a:p>
        </p:txBody>
      </p:sp>
      <p:sp>
        <p:nvSpPr>
          <p:cNvPr id="6" name="文本占位符 5">
            <a:extLst>
              <a:ext uri="{FF2B5EF4-FFF2-40B4-BE49-F238E27FC236}">
                <a16:creationId xmlns:a16="http://schemas.microsoft.com/office/drawing/2014/main" id="{6266758C-FDC6-5146-B37D-8B038E00D7A3}"/>
              </a:ext>
            </a:extLst>
          </p:cNvPr>
          <p:cNvSpPr>
            <a:spLocks noGrp="1"/>
          </p:cNvSpPr>
          <p:nvPr>
            <p:ph type="body" sz="quarter" idx="11"/>
          </p:nvPr>
        </p:nvSpPr>
        <p:spPr/>
        <p:txBody>
          <a:bodyPr/>
          <a:lstStyle/>
          <a:p>
            <a:r>
              <a:rPr lang="en-US" altLang="zh-CN" dirty="0"/>
              <a:t>W1</a:t>
            </a:r>
            <a:r>
              <a:rPr lang="zh-CN" altLang="en-US" dirty="0"/>
              <a:t> 干预：</a:t>
            </a:r>
            <a:r>
              <a:rPr lang="zh-CN" altLang="en-US" dirty="0">
                <a:solidFill>
                  <a:schemeClr val="tx1"/>
                </a:solidFill>
              </a:rPr>
              <a:t>要求有效的包装警示标志</a:t>
            </a:r>
          </a:p>
        </p:txBody>
      </p:sp>
    </p:spTree>
    <p:extLst>
      <p:ext uri="{BB962C8B-B14F-4D97-AF65-F5344CB8AC3E}">
        <p14:creationId xmlns:p14="http://schemas.microsoft.com/office/powerpoint/2010/main" val="17989947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5BB777-E8D1-1340-8063-FA5CE62B8284}"/>
              </a:ext>
            </a:extLst>
          </p:cNvPr>
          <p:cNvSpPr>
            <a:spLocks noGrp="1"/>
          </p:cNvSpPr>
          <p:nvPr>
            <p:ph type="title"/>
          </p:nvPr>
        </p:nvSpPr>
        <p:spPr/>
        <p:txBody>
          <a:bodyPr anchor="ctr"/>
          <a:lstStyle/>
          <a:p>
            <a:r>
              <a:rPr lang="zh-CN" altLang="en-US" dirty="0"/>
              <a:t>序言</a:t>
            </a:r>
          </a:p>
        </p:txBody>
      </p:sp>
      <p:sp>
        <p:nvSpPr>
          <p:cNvPr id="10" name="矩形 9">
            <a:extLst>
              <a:ext uri="{FF2B5EF4-FFF2-40B4-BE49-F238E27FC236}">
                <a16:creationId xmlns:a16="http://schemas.microsoft.com/office/drawing/2014/main" id="{CC1C1354-AE03-5B43-8571-E14BDD52CC31}"/>
              </a:ext>
            </a:extLst>
          </p:cNvPr>
          <p:cNvSpPr/>
          <p:nvPr/>
        </p:nvSpPr>
        <p:spPr>
          <a:xfrm>
            <a:off x="432882" y="1305341"/>
            <a:ext cx="11326235" cy="4247317"/>
          </a:xfrm>
          <a:prstGeom prst="rect">
            <a:avLst/>
          </a:prstGeom>
        </p:spPr>
        <p:txBody>
          <a:bodyPr wrap="square">
            <a:spAutoFit/>
          </a:bodyPr>
          <a:lstStyle/>
          <a:p>
            <a:pPr algn="just"/>
            <a:r>
              <a:rPr lang="zh-CN" altLang="en-US" dirty="0">
                <a:solidFill>
                  <a:schemeClr val="bg1"/>
                </a:solidFill>
                <a:latin typeface="Drive Medium" panose="020B0103030500020004" pitchFamily="34" charset="0"/>
                <a:ea typeface="LANTINGHEI SC DEMIBOLD" panose="02000000000000000000" pitchFamily="2" charset="-122"/>
              </a:rPr>
              <a:t>烟草流行是可预防的。每年有成千上万的人正受到烟草相关疾病的侵扰，所以政府和民众应当立即采取相关措施。</a:t>
            </a:r>
            <a:endParaRPr lang="en-US" altLang="zh-CN" dirty="0">
              <a:solidFill>
                <a:schemeClr val="bg1"/>
              </a:solidFill>
              <a:latin typeface="Drive Medium" panose="020B0103030500020004" pitchFamily="34" charset="0"/>
              <a:ea typeface="LANTINGHEI SC DEMIBOLD" panose="02000000000000000000" pitchFamily="2" charset="-122"/>
            </a:endParaRPr>
          </a:p>
          <a:p>
            <a:pPr algn="just"/>
            <a:endParaRPr lang="zh-CN" altLang="en-US" dirty="0">
              <a:solidFill>
                <a:schemeClr val="bg1"/>
              </a:solidFill>
              <a:latin typeface="Drive Medium" panose="020B0103030500020004" pitchFamily="34" charset="0"/>
              <a:ea typeface="LANTINGHEI SC DEMIBOLD" panose="02000000000000000000" pitchFamily="2" charset="-122"/>
            </a:endParaRPr>
          </a:p>
          <a:p>
            <a:pPr algn="just"/>
            <a:r>
              <a:rPr lang="en-US" altLang="zh-CN" dirty="0">
                <a:solidFill>
                  <a:schemeClr val="bg1"/>
                </a:solidFill>
                <a:latin typeface="Drive Medium" panose="020B0103030500020004" pitchFamily="34" charset="0"/>
                <a:ea typeface="LANTINGHEI SC DEMIBOLD" panose="02000000000000000000" pitchFamily="2" charset="-122"/>
              </a:rPr>
              <a:t>WHO</a:t>
            </a:r>
            <a:r>
              <a:rPr lang="zh-CN" altLang="en-US" dirty="0">
                <a:solidFill>
                  <a:schemeClr val="bg1"/>
                </a:solidFill>
                <a:latin typeface="Drive Medium" panose="020B0103030500020004" pitchFamily="34" charset="0"/>
                <a:ea typeface="LANTINGHEI SC DEMIBOLD" panose="02000000000000000000" pitchFamily="2" charset="-122"/>
              </a:rPr>
              <a:t> 致力于帮助各国解决烟草使用问题并对抗烟草产业的致命营销。</a:t>
            </a:r>
            <a:r>
              <a:rPr lang="en-US" altLang="zh-CN" dirty="0">
                <a:solidFill>
                  <a:schemeClr val="bg1"/>
                </a:solidFill>
                <a:latin typeface="Drive Medium" panose="020B0103030500020004" pitchFamily="34" charset="0"/>
                <a:ea typeface="LANTINGHEI SC DEMIBOLD" panose="02000000000000000000" pitchFamily="2" charset="-122"/>
              </a:rPr>
              <a:t>2003</a:t>
            </a:r>
            <a:r>
              <a:rPr lang="zh-CN" altLang="en-US" dirty="0">
                <a:solidFill>
                  <a:schemeClr val="bg1"/>
                </a:solidFill>
                <a:latin typeface="Drive Medium" panose="020B0103030500020004" pitchFamily="34" charset="0"/>
                <a:ea typeface="LANTINGHEI SC DEMIBOLD" panose="02000000000000000000" pitchFamily="2" charset="-122"/>
              </a:rPr>
              <a:t> 年 </a:t>
            </a:r>
            <a:r>
              <a:rPr lang="en-US" altLang="zh-CN" dirty="0">
                <a:solidFill>
                  <a:schemeClr val="bg1"/>
                </a:solidFill>
                <a:latin typeface="Drive Medium" panose="020B0103030500020004" pitchFamily="34" charset="0"/>
                <a:ea typeface="LANTINGHEI SC DEMIBOLD" panose="02000000000000000000" pitchFamily="2" charset="-122"/>
              </a:rPr>
              <a:t>5</a:t>
            </a:r>
            <a:r>
              <a:rPr lang="zh-CN" altLang="en-US" dirty="0">
                <a:solidFill>
                  <a:schemeClr val="bg1"/>
                </a:solidFill>
                <a:latin typeface="Drive Medium" panose="020B0103030500020004" pitchFamily="34" charset="0"/>
                <a:ea typeface="LANTINGHEI SC DEMIBOLD" panose="02000000000000000000" pitchFamily="2" charset="-122"/>
              </a:rPr>
              <a:t> 月，</a:t>
            </a:r>
            <a:r>
              <a:rPr lang="en-US" altLang="zh-CN" dirty="0">
                <a:solidFill>
                  <a:schemeClr val="bg1"/>
                </a:solidFill>
                <a:latin typeface="Drive Medium" panose="020B0103030500020004" pitchFamily="34" charset="0"/>
                <a:ea typeface="LANTINGHEI SC DEMIBOLD" panose="02000000000000000000" pitchFamily="2" charset="-122"/>
              </a:rPr>
              <a:t>WHO</a:t>
            </a:r>
            <a:r>
              <a:rPr lang="zh-CN" altLang="en-US" dirty="0">
                <a:solidFill>
                  <a:schemeClr val="bg1"/>
                </a:solidFill>
                <a:latin typeface="Drive Medium" panose="020B0103030500020004" pitchFamily="34" charset="0"/>
                <a:ea typeface="LANTINGHEI SC DEMIBOLD" panose="02000000000000000000" pitchFamily="2" charset="-122"/>
              </a:rPr>
              <a:t> 世界卫生大会一致通过 WHO </a:t>
            </a:r>
            <a:r>
              <a:rPr lang="en-US" altLang="zh-CN" dirty="0">
                <a:solidFill>
                  <a:schemeClr val="bg1"/>
                </a:solidFill>
                <a:latin typeface="Drive Medium" panose="020B0103030500020004" pitchFamily="34" charset="0"/>
                <a:ea typeface="LANTINGHEI SC DEMIBOLD" panose="02000000000000000000" pitchFamily="2" charset="-122"/>
              </a:rPr>
              <a:t>《</a:t>
            </a:r>
            <a:r>
              <a:rPr lang="zh-CN" altLang="en-US" dirty="0">
                <a:solidFill>
                  <a:schemeClr val="bg1"/>
                </a:solidFill>
                <a:latin typeface="Drive Medium" panose="020B0103030500020004" pitchFamily="34" charset="0"/>
                <a:ea typeface="LANTINGHEI SC DEMIBOLD" panose="02000000000000000000" pitchFamily="2" charset="-122"/>
              </a:rPr>
              <a:t>烟草控制框架公约</a:t>
            </a:r>
            <a:r>
              <a:rPr lang="en-US" altLang="zh-CN" dirty="0">
                <a:solidFill>
                  <a:schemeClr val="bg1"/>
                </a:solidFill>
                <a:latin typeface="Drive Medium" panose="020B0103030500020004" pitchFamily="34" charset="0"/>
                <a:ea typeface="LANTINGHEI SC DEMIBOLD" panose="02000000000000000000" pitchFamily="2" charset="-122"/>
              </a:rPr>
              <a:t>》</a:t>
            </a:r>
            <a:r>
              <a:rPr lang="zh-CN" altLang="en-US" dirty="0">
                <a:solidFill>
                  <a:schemeClr val="bg1"/>
                </a:solidFill>
                <a:latin typeface="Drive Medium" panose="020B0103030500020004" pitchFamily="34" charset="0"/>
                <a:ea typeface="LANTINGHEI SC DEMIBOLD" panose="02000000000000000000" pitchFamily="2" charset="-122"/>
              </a:rPr>
              <a:t>。作为世界上第一个反对烟草的公约，其旨在从国家甚至世界层面对抗全球烟草流行。同时该公约也是联合国最为广泛接受的公约之一。其中提到，各国应就烟草问题进行有效政策干预，以严正应对烟草每年在全球夺走数百万生命的残酷现实。</a:t>
            </a:r>
            <a:endParaRPr lang="en-US" altLang="zh-CN" dirty="0">
              <a:solidFill>
                <a:schemeClr val="bg1"/>
              </a:solidFill>
              <a:latin typeface="Drive Medium" panose="020B0103030500020004" pitchFamily="34" charset="0"/>
              <a:ea typeface="LANTINGHEI SC DEMIBOLD" panose="02000000000000000000" pitchFamily="2" charset="-122"/>
            </a:endParaRPr>
          </a:p>
          <a:p>
            <a:pPr algn="just"/>
            <a:endParaRPr lang="zh-CN" altLang="en-US" dirty="0">
              <a:solidFill>
                <a:schemeClr val="bg1"/>
              </a:solidFill>
              <a:latin typeface="Drive Medium" panose="020B0103030500020004" pitchFamily="34" charset="0"/>
              <a:ea typeface="LANTINGHEI SC DEMIBOLD" panose="02000000000000000000" pitchFamily="2" charset="-122"/>
            </a:endParaRPr>
          </a:p>
          <a:p>
            <a:pPr algn="just"/>
            <a:r>
              <a:rPr lang="zh-CN" altLang="en-US" dirty="0">
                <a:solidFill>
                  <a:schemeClr val="bg1"/>
                </a:solidFill>
                <a:latin typeface="Drive Medium" panose="020B0103030500020004" pitchFamily="34" charset="0"/>
                <a:ea typeface="LANTINGHEI SC DEMIBOLD" panose="02000000000000000000" pitchFamily="2" charset="-122"/>
              </a:rPr>
              <a:t>各国首脑正逐步认知烟草使用为一种可对抗、可清除的流行性危险因素。许多国家已经开始采取相应措施以维系民生，例如：</a:t>
            </a:r>
            <a:endParaRPr lang="en-US" altLang="zh-CN" dirty="0">
              <a:solidFill>
                <a:schemeClr val="bg1"/>
              </a:solidFill>
              <a:latin typeface="Drive Medium" panose="020B0103030500020004" pitchFamily="34" charset="0"/>
              <a:ea typeface="LANTINGHEI SC DEMIBOLD" panose="02000000000000000000" pitchFamily="2" charset="-122"/>
            </a:endParaRPr>
          </a:p>
          <a:p>
            <a:pPr algn="just"/>
            <a:endParaRPr lang="en-US" altLang="zh-CN" dirty="0">
              <a:solidFill>
                <a:schemeClr val="bg1"/>
              </a:solidFill>
              <a:latin typeface="Drive Medium" panose="020B0103030500020004" pitchFamily="34" charset="0"/>
              <a:ea typeface="LANTINGHEI SC DEMIBOLD" panose="02000000000000000000" pitchFamily="2" charset="-122"/>
            </a:endParaRPr>
          </a:p>
          <a:p>
            <a:pPr algn="just"/>
            <a:r>
              <a:rPr lang="zh-CN" altLang="en-US" dirty="0">
                <a:solidFill>
                  <a:schemeClr val="bg1"/>
                </a:solidFill>
                <a:latin typeface="Drive Medium" panose="020B0103030500020004" pitchFamily="34" charset="0"/>
                <a:ea typeface="LANTINGHEI SC DEMIBOLD" panose="02000000000000000000" pitchFamily="2" charset="-122"/>
              </a:rPr>
              <a:t>马来西亚通过提高烟草税率，将烟草零售价抬高 </a:t>
            </a:r>
            <a:r>
              <a:rPr lang="en-US" altLang="zh-CN" dirty="0">
                <a:solidFill>
                  <a:schemeClr val="bg1"/>
                </a:solidFill>
                <a:latin typeface="Drive Medium" panose="020B0103030500020004" pitchFamily="34" charset="0"/>
                <a:ea typeface="LANTINGHEI SC DEMIBOLD" panose="02000000000000000000" pitchFamily="2" charset="-122"/>
              </a:rPr>
              <a:t>40%</a:t>
            </a:r>
            <a:r>
              <a:rPr lang="zh-CN" altLang="en-US" dirty="0">
                <a:solidFill>
                  <a:schemeClr val="bg1"/>
                </a:solidFill>
                <a:latin typeface="Drive Medium" panose="020B0103030500020004" pitchFamily="34" charset="0"/>
                <a:ea typeface="LANTINGHEI SC DEMIBOLD" panose="02000000000000000000" pitchFamily="2" charset="-122"/>
              </a:rPr>
              <a:t>；埃及在公共场所建立禁烟区域，并强制烟草包装以图片形式展示烟草危害；泰国禁止烟草产业通过报刊、电台及电视渠道投放广告，禁止烟草通过自动贩卖机销售；约旦发起减少烟草使用的媒体运动；乌拉圭禁止包括餐馆、酒店和赌场在内的公共场合及办公场所内吸烟（其也是美洲第一个达成 </a:t>
            </a:r>
            <a:r>
              <a:rPr lang="en-US" altLang="zh-CN" dirty="0">
                <a:solidFill>
                  <a:schemeClr val="bg1"/>
                </a:solidFill>
                <a:latin typeface="Drive Medium" panose="020B0103030500020004" pitchFamily="34" charset="0"/>
                <a:ea typeface="LANTINGHEI SC DEMIBOLD" panose="02000000000000000000" pitchFamily="2" charset="-122"/>
              </a:rPr>
              <a:t>100%</a:t>
            </a:r>
            <a:r>
              <a:rPr lang="zh-CN" altLang="en-US" dirty="0">
                <a:solidFill>
                  <a:schemeClr val="bg1"/>
                </a:solidFill>
                <a:latin typeface="Drive Medium" panose="020B0103030500020004" pitchFamily="34" charset="0"/>
                <a:ea typeface="LANTINGHEI SC DEMIBOLD" panose="02000000000000000000" pitchFamily="2" charset="-122"/>
              </a:rPr>
              <a:t> 禁烟的国家）。</a:t>
            </a:r>
          </a:p>
        </p:txBody>
      </p:sp>
    </p:spTree>
    <p:extLst>
      <p:ext uri="{BB962C8B-B14F-4D97-AF65-F5344CB8AC3E}">
        <p14:creationId xmlns:p14="http://schemas.microsoft.com/office/powerpoint/2010/main" val="2208167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7C9DCED8-F4F8-F543-AA38-2A0F12C06D92}"/>
              </a:ext>
            </a:extLst>
          </p:cNvPr>
          <p:cNvSpPr>
            <a:spLocks noGrp="1"/>
          </p:cNvSpPr>
          <p:nvPr>
            <p:ph type="title"/>
          </p:nvPr>
        </p:nvSpPr>
        <p:spPr/>
        <p:txBody>
          <a:bodyPr/>
          <a:lstStyle/>
          <a:p>
            <a:r>
              <a:rPr lang="zh-CN" altLang="en-US" dirty="0"/>
              <a:t>吸烟者接受图片警示</a:t>
            </a:r>
          </a:p>
        </p:txBody>
      </p:sp>
      <p:sp>
        <p:nvSpPr>
          <p:cNvPr id="6" name="文本占位符 5">
            <a:extLst>
              <a:ext uri="{FF2B5EF4-FFF2-40B4-BE49-F238E27FC236}">
                <a16:creationId xmlns:a16="http://schemas.microsoft.com/office/drawing/2014/main" id="{9B368192-2D3F-4E48-93C6-B0AB7C5486B9}"/>
              </a:ext>
            </a:extLst>
          </p:cNvPr>
          <p:cNvSpPr>
            <a:spLocks noGrp="1"/>
          </p:cNvSpPr>
          <p:nvPr>
            <p:ph type="body" sz="quarter" idx="11"/>
          </p:nvPr>
        </p:nvSpPr>
        <p:spPr/>
        <p:txBody>
          <a:bodyPr/>
          <a:lstStyle/>
          <a:p>
            <a:r>
              <a:rPr lang="zh-CN" altLang="en-US" dirty="0"/>
              <a:t>图片警示信息对巴西吸烟者的影响</a:t>
            </a:r>
          </a:p>
        </p:txBody>
      </p:sp>
      <p:sp>
        <p:nvSpPr>
          <p:cNvPr id="8" name="内容占位符 7">
            <a:extLst>
              <a:ext uri="{FF2B5EF4-FFF2-40B4-BE49-F238E27FC236}">
                <a16:creationId xmlns:a16="http://schemas.microsoft.com/office/drawing/2014/main" id="{AC482D15-CCC3-744E-823C-5D96C38A2665}"/>
              </a:ext>
            </a:extLst>
          </p:cNvPr>
          <p:cNvSpPr>
            <a:spLocks noGrp="1"/>
          </p:cNvSpPr>
          <p:nvPr>
            <p:ph sz="quarter" idx="13"/>
          </p:nvPr>
        </p:nvSpPr>
        <p:spPr/>
        <p:txBody>
          <a:bodyPr anchor="ctr">
            <a:normAutofit/>
          </a:bodyPr>
          <a:lstStyle/>
          <a:p>
            <a:r>
              <a:rPr kumimoji="1" lang="zh-CN" altLang="en-US" dirty="0"/>
              <a:t>利用烟草包装警示标志宣传烟草使用危害，是一种具有成本效益的手段，这样既可以向烟草使用者提供直接的健康信息，也能对看到包装信息的非烟草使用者带来宣传效果。这种干预措施对政府而几乎没有任何成本。</a:t>
            </a:r>
            <a:endParaRPr lang="en-US" altLang="zh-CN" sz="700" dirty="0">
              <a:solidFill>
                <a:schemeClr val="accent3">
                  <a:lumMod val="50000"/>
                </a:schemeClr>
              </a:solidFill>
            </a:endParaRPr>
          </a:p>
          <a:p>
            <a:r>
              <a:rPr lang="zh-CN" altLang="en-US" sz="700" dirty="0">
                <a:solidFill>
                  <a:schemeClr val="accent3">
                    <a:lumMod val="50000"/>
                  </a:schemeClr>
                </a:solidFill>
              </a:rPr>
              <a:t>资料来源：</a:t>
            </a:r>
            <a:r>
              <a:rPr lang="en" altLang="zh-CN" sz="700" dirty="0">
                <a:solidFill>
                  <a:schemeClr val="accent3">
                    <a:lumMod val="50000"/>
                  </a:schemeClr>
                </a:solidFill>
              </a:rPr>
              <a:t>Datafolha Instituto de </a:t>
            </a:r>
            <a:r>
              <a:rPr lang="en" altLang="zh-CN" sz="700" dirty="0" err="1">
                <a:solidFill>
                  <a:schemeClr val="accent3">
                    <a:lumMod val="50000"/>
                  </a:schemeClr>
                </a:solidFill>
              </a:rPr>
              <a:t>Pesquisas</a:t>
            </a:r>
            <a:r>
              <a:rPr lang="en" altLang="zh-CN" sz="700" dirty="0">
                <a:solidFill>
                  <a:schemeClr val="accent3">
                    <a:lumMod val="50000"/>
                  </a:schemeClr>
                </a:solidFill>
              </a:rPr>
              <a:t>. </a:t>
            </a:r>
            <a:r>
              <a:rPr lang="en" altLang="zh-CN" sz="700" i="1" dirty="0">
                <a:solidFill>
                  <a:schemeClr val="accent3">
                    <a:lumMod val="50000"/>
                  </a:schemeClr>
                </a:solidFill>
              </a:rPr>
              <a:t>76% </a:t>
            </a:r>
            <a:r>
              <a:rPr lang="en" altLang="zh-CN" sz="700" i="1" dirty="0" err="1">
                <a:solidFill>
                  <a:schemeClr val="accent3">
                    <a:lumMod val="50000"/>
                  </a:schemeClr>
                </a:solidFill>
              </a:rPr>
              <a:t>sao</a:t>
            </a:r>
            <a:r>
              <a:rPr lang="en" altLang="zh-CN" sz="700" i="1" dirty="0">
                <a:solidFill>
                  <a:schemeClr val="accent3">
                    <a:lumMod val="50000"/>
                  </a:schemeClr>
                </a:solidFill>
              </a:rPr>
              <a:t> a favor que </a:t>
            </a:r>
            <a:r>
              <a:rPr lang="en" altLang="zh-CN" sz="700" i="1" dirty="0" err="1">
                <a:solidFill>
                  <a:schemeClr val="accent3">
                    <a:lumMod val="50000"/>
                  </a:schemeClr>
                </a:solidFill>
              </a:rPr>
              <a:t>embalagens</a:t>
            </a:r>
            <a:r>
              <a:rPr lang="en" altLang="zh-CN" sz="700" i="1" dirty="0">
                <a:solidFill>
                  <a:schemeClr val="accent3">
                    <a:lumMod val="50000"/>
                  </a:schemeClr>
                </a:solidFill>
              </a:rPr>
              <a:t> de cigarros </a:t>
            </a:r>
            <a:r>
              <a:rPr lang="en" altLang="zh-CN" sz="700" i="1" dirty="0" err="1">
                <a:solidFill>
                  <a:schemeClr val="accent3">
                    <a:lumMod val="50000"/>
                  </a:schemeClr>
                </a:solidFill>
              </a:rPr>
              <a:t>tragam</a:t>
            </a:r>
            <a:r>
              <a:rPr lang="en" altLang="zh-CN" sz="700" i="1" dirty="0">
                <a:solidFill>
                  <a:schemeClr val="accent3">
                    <a:lumMod val="50000"/>
                  </a:schemeClr>
                </a:solidFill>
              </a:rPr>
              <a:t> imagens que </a:t>
            </a:r>
            <a:r>
              <a:rPr lang="en" altLang="zh-CN" sz="700" i="1" dirty="0" err="1">
                <a:solidFill>
                  <a:schemeClr val="accent3">
                    <a:lumMod val="50000"/>
                  </a:schemeClr>
                </a:solidFill>
              </a:rPr>
              <a:t>ilustram</a:t>
            </a:r>
            <a:r>
              <a:rPr lang="zh-CN" altLang="en-US" sz="700" i="1" dirty="0">
                <a:solidFill>
                  <a:schemeClr val="accent3">
                    <a:lumMod val="50000"/>
                  </a:schemeClr>
                </a:solidFill>
              </a:rPr>
              <a:t> </a:t>
            </a:r>
            <a:r>
              <a:rPr lang="en" altLang="zh-CN" sz="700" i="1" dirty="0">
                <a:solidFill>
                  <a:schemeClr val="accent3">
                    <a:lumMod val="50000"/>
                  </a:schemeClr>
                </a:solidFill>
              </a:rPr>
              <a:t>males </a:t>
            </a:r>
            <a:r>
              <a:rPr lang="en" altLang="zh-CN" sz="700" i="1" dirty="0" err="1">
                <a:solidFill>
                  <a:schemeClr val="accent3">
                    <a:lumMod val="50000"/>
                  </a:schemeClr>
                </a:solidFill>
              </a:rPr>
              <a:t>provocados</a:t>
            </a:r>
            <a:r>
              <a:rPr lang="en" altLang="zh-CN" sz="700" i="1" dirty="0">
                <a:solidFill>
                  <a:schemeClr val="accent3">
                    <a:lumMod val="50000"/>
                  </a:schemeClr>
                </a:solidFill>
              </a:rPr>
              <a:t> </a:t>
            </a:r>
            <a:r>
              <a:rPr lang="en" altLang="zh-CN" sz="700" i="1" dirty="0" err="1">
                <a:solidFill>
                  <a:schemeClr val="accent3">
                    <a:lumMod val="50000"/>
                  </a:schemeClr>
                </a:solidFill>
              </a:rPr>
              <a:t>pelo</a:t>
            </a:r>
            <a:r>
              <a:rPr lang="en" altLang="zh-CN" sz="700" i="1" dirty="0">
                <a:solidFill>
                  <a:schemeClr val="accent3">
                    <a:lumMod val="50000"/>
                  </a:schemeClr>
                </a:solidFill>
              </a:rPr>
              <a:t> </a:t>
            </a:r>
            <a:r>
              <a:rPr lang="en" altLang="zh-CN" sz="700" i="1" dirty="0" err="1">
                <a:solidFill>
                  <a:schemeClr val="accent3">
                    <a:lumMod val="50000"/>
                  </a:schemeClr>
                </a:solidFill>
              </a:rPr>
              <a:t>fumo</a:t>
            </a:r>
            <a:r>
              <a:rPr lang="en" altLang="zh-CN" sz="700" i="1" dirty="0">
                <a:solidFill>
                  <a:schemeClr val="accent3">
                    <a:lumMod val="50000"/>
                  </a:schemeClr>
                </a:solidFill>
              </a:rPr>
              <a:t>; 67% dos </a:t>
            </a:r>
            <a:r>
              <a:rPr lang="en" altLang="zh-CN" sz="700" i="1" dirty="0" err="1">
                <a:solidFill>
                  <a:schemeClr val="accent3">
                    <a:lumMod val="50000"/>
                  </a:schemeClr>
                </a:solidFill>
              </a:rPr>
              <a:t>fumantes</a:t>
            </a:r>
            <a:r>
              <a:rPr lang="en" altLang="zh-CN" sz="700" i="1" dirty="0">
                <a:solidFill>
                  <a:schemeClr val="accent3">
                    <a:lumMod val="50000"/>
                  </a:schemeClr>
                </a:solidFill>
              </a:rPr>
              <a:t> que </a:t>
            </a:r>
            <a:r>
              <a:rPr lang="en" altLang="zh-CN" sz="700" i="1" dirty="0" err="1">
                <a:solidFill>
                  <a:schemeClr val="accent3">
                    <a:lumMod val="50000"/>
                  </a:schemeClr>
                </a:solidFill>
              </a:rPr>
              <a:t>viram</a:t>
            </a:r>
            <a:r>
              <a:rPr lang="en" altLang="zh-CN" sz="700" i="1" dirty="0">
                <a:solidFill>
                  <a:schemeClr val="accent3">
                    <a:lumMod val="50000"/>
                  </a:schemeClr>
                </a:solidFill>
              </a:rPr>
              <a:t> as imagens </a:t>
            </a:r>
            <a:r>
              <a:rPr lang="en" altLang="zh-CN" sz="700" i="1" dirty="0" err="1">
                <a:solidFill>
                  <a:schemeClr val="accent3">
                    <a:lumMod val="50000"/>
                  </a:schemeClr>
                </a:solidFill>
              </a:rPr>
              <a:t>afirmam</a:t>
            </a:r>
            <a:r>
              <a:rPr lang="en" altLang="zh-CN" sz="700" i="1" dirty="0">
                <a:solidFill>
                  <a:schemeClr val="accent3">
                    <a:lumMod val="50000"/>
                  </a:schemeClr>
                </a:solidFill>
              </a:rPr>
              <a:t> </a:t>
            </a:r>
            <a:r>
              <a:rPr lang="en" altLang="zh-CN" sz="700" i="1" dirty="0" err="1">
                <a:solidFill>
                  <a:schemeClr val="accent3">
                    <a:lumMod val="50000"/>
                  </a:schemeClr>
                </a:solidFill>
              </a:rPr>
              <a:t>terem</a:t>
            </a:r>
            <a:r>
              <a:rPr lang="en" altLang="zh-CN" sz="700" i="1" dirty="0">
                <a:solidFill>
                  <a:schemeClr val="accent3">
                    <a:lumMod val="50000"/>
                  </a:schemeClr>
                </a:solidFill>
              </a:rPr>
              <a:t> </a:t>
            </a:r>
            <a:r>
              <a:rPr lang="en" altLang="zh-CN" sz="700" i="1" dirty="0" err="1">
                <a:solidFill>
                  <a:schemeClr val="accent3">
                    <a:lumMod val="50000"/>
                  </a:schemeClr>
                </a:solidFill>
              </a:rPr>
              <a:t>sentido</a:t>
            </a:r>
            <a:r>
              <a:rPr lang="en" altLang="zh-CN" sz="700" i="1" dirty="0">
                <a:solidFill>
                  <a:schemeClr val="accent3">
                    <a:lumMod val="50000"/>
                  </a:schemeClr>
                </a:solidFill>
              </a:rPr>
              <a:t> </a:t>
            </a:r>
            <a:r>
              <a:rPr lang="en" altLang="zh-CN" sz="700" i="1" dirty="0" err="1">
                <a:solidFill>
                  <a:schemeClr val="accent3">
                    <a:lumMod val="50000"/>
                  </a:schemeClr>
                </a:solidFill>
              </a:rPr>
              <a:t>vontade</a:t>
            </a:r>
            <a:r>
              <a:rPr lang="en" altLang="zh-CN" sz="700" i="1" dirty="0">
                <a:solidFill>
                  <a:schemeClr val="accent3">
                    <a:lumMod val="50000"/>
                  </a:schemeClr>
                </a:solidFill>
              </a:rPr>
              <a:t> de </a:t>
            </a:r>
            <a:r>
              <a:rPr lang="en" altLang="zh-CN" sz="700" i="1" dirty="0" err="1">
                <a:solidFill>
                  <a:schemeClr val="accent3">
                    <a:lumMod val="50000"/>
                  </a:schemeClr>
                </a:solidFill>
              </a:rPr>
              <a:t>parar</a:t>
            </a:r>
            <a:r>
              <a:rPr lang="en" altLang="zh-CN" sz="700" i="1" dirty="0">
                <a:solidFill>
                  <a:schemeClr val="accent3">
                    <a:lumMod val="50000"/>
                  </a:schemeClr>
                </a:solidFill>
              </a:rPr>
              <a:t> de </a:t>
            </a:r>
            <a:r>
              <a:rPr lang="en" altLang="zh-CN" sz="700" i="1" dirty="0" err="1">
                <a:solidFill>
                  <a:schemeClr val="accent3">
                    <a:lumMod val="50000"/>
                  </a:schemeClr>
                </a:solidFill>
              </a:rPr>
              <a:t>fumar</a:t>
            </a:r>
            <a:r>
              <a:rPr lang="en" altLang="zh-CN" sz="700" dirty="0">
                <a:solidFill>
                  <a:schemeClr val="accent3">
                    <a:lumMod val="50000"/>
                  </a:schemeClr>
                </a:solidFill>
              </a:rPr>
              <a:t>.</a:t>
            </a:r>
            <a:r>
              <a:rPr lang="zh-CN" altLang="en-US" sz="700" dirty="0">
                <a:solidFill>
                  <a:schemeClr val="accent3">
                    <a:lumMod val="50000"/>
                  </a:schemeClr>
                </a:solidFill>
              </a:rPr>
              <a:t> </a:t>
            </a:r>
            <a:r>
              <a:rPr lang="en" altLang="zh-CN" sz="700" dirty="0" err="1">
                <a:solidFill>
                  <a:schemeClr val="accent3">
                    <a:lumMod val="50000"/>
                  </a:schemeClr>
                </a:solidFill>
              </a:rPr>
              <a:t>Opinião</a:t>
            </a:r>
            <a:r>
              <a:rPr lang="en" altLang="zh-CN" sz="700" dirty="0">
                <a:solidFill>
                  <a:schemeClr val="accent3">
                    <a:lumMod val="50000"/>
                  </a:schemeClr>
                </a:solidFill>
              </a:rPr>
              <a:t> </a:t>
            </a:r>
            <a:r>
              <a:rPr lang="en" altLang="zh-CN" sz="700" dirty="0" err="1">
                <a:solidFill>
                  <a:schemeClr val="accent3">
                    <a:lumMod val="50000"/>
                  </a:schemeClr>
                </a:solidFill>
              </a:rPr>
              <a:t>pública</a:t>
            </a:r>
            <a:r>
              <a:rPr lang="en" altLang="zh-CN" sz="700" dirty="0">
                <a:solidFill>
                  <a:schemeClr val="accent3">
                    <a:lumMod val="50000"/>
                  </a:schemeClr>
                </a:solidFill>
              </a:rPr>
              <a:t>, 2002 (http://</a:t>
            </a:r>
            <a:r>
              <a:rPr lang="en" altLang="zh-CN" sz="700" dirty="0" err="1">
                <a:solidFill>
                  <a:schemeClr val="accent3">
                    <a:lumMod val="50000"/>
                  </a:schemeClr>
                </a:solidFill>
              </a:rPr>
              <a:t>datafolha.folha.uol.com.br</a:t>
            </a:r>
            <a:r>
              <a:rPr lang="en" altLang="zh-CN" sz="700" dirty="0">
                <a:solidFill>
                  <a:schemeClr val="accent3">
                    <a:lumMod val="50000"/>
                  </a:schemeClr>
                </a:solidFill>
              </a:rPr>
              <a:t>/po/fumo_21042002.shtml, accessed 6 December 2007).</a:t>
            </a:r>
            <a:endParaRPr lang="zh-CN" altLang="en-US" sz="700" dirty="0">
              <a:solidFill>
                <a:schemeClr val="accent3">
                  <a:lumMod val="50000"/>
                </a:schemeClr>
              </a:solidFill>
            </a:endParaRPr>
          </a:p>
        </p:txBody>
      </p:sp>
      <p:graphicFrame>
        <p:nvGraphicFramePr>
          <p:cNvPr id="12" name="内容占位符 9">
            <a:extLst>
              <a:ext uri="{FF2B5EF4-FFF2-40B4-BE49-F238E27FC236}">
                <a16:creationId xmlns:a16="http://schemas.microsoft.com/office/drawing/2014/main" id="{685ECF59-6BC2-7141-A243-5629D392C381}"/>
              </a:ext>
            </a:extLst>
          </p:cNvPr>
          <p:cNvGraphicFramePr>
            <a:graphicFrameLocks noGrp="1"/>
          </p:cNvGraphicFramePr>
          <p:nvPr>
            <p:ph sz="quarter" idx="12"/>
            <p:extLst>
              <p:ext uri="{D42A27DB-BD31-4B8C-83A1-F6EECF244321}">
                <p14:modId xmlns:p14="http://schemas.microsoft.com/office/powerpoint/2010/main" val="1254346084"/>
              </p:ext>
            </p:extLst>
          </p:nvPr>
        </p:nvGraphicFramePr>
        <p:xfrm>
          <a:off x="838200" y="2647950"/>
          <a:ext cx="5257800" cy="33750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800749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2230E75-796C-F641-9F9E-A1FA40DACF73}"/>
              </a:ext>
            </a:extLst>
          </p:cNvPr>
          <p:cNvSpPr>
            <a:spLocks noGrp="1"/>
          </p:cNvSpPr>
          <p:nvPr>
            <p:ph sz="quarter" idx="12"/>
          </p:nvPr>
        </p:nvSpPr>
        <p:spPr/>
        <p:txBody>
          <a:bodyPr>
            <a:normAutofit fontScale="92500" lnSpcReduction="10000"/>
          </a:bodyPr>
          <a:lstStyle/>
          <a:p>
            <a:r>
              <a:rPr kumimoji="1" lang="zh-CN" altLang="en-US" dirty="0"/>
              <a:t>政府和包括非政府组织在内的民间社会应协调采取各种措施，教育民众，动员开展反对烟草使用的行动。关于烟草使用健康风险的信息应表达清晰，要具备同烟草企业广告和市场营销材料同等的质量和说服力。</a:t>
            </a:r>
          </a:p>
          <a:p>
            <a:r>
              <a:rPr kumimoji="1" lang="zh-CN" altLang="en-US" dirty="0"/>
              <a:t>烟草企业的宣传推广行动十分密集，具有很强的说服力，而且在财力上占有极大的优势，而利用专业广告机构改编或者制作和发布宣传资料，争夺公众注意力就成了一项十分重要的课题。对抗广告行动可能耗资巨大。而通过改编现有广告，有条件的情况下争取到免费或低价的广播电视黄金时段，增加国家控烟预算等手段，可以实现持续、有效、高收视率的反烟草信息宣传，这样不仅能够鼓励很多烟草使用者戒烟，而且能帮助改变整个大环境，提高其它 </a:t>
            </a:r>
            <a:r>
              <a:rPr kumimoji="1" lang="en" altLang="zh-CN" dirty="0" err="1"/>
              <a:t>mpower</a:t>
            </a:r>
            <a:r>
              <a:rPr kumimoji="1" lang="zh-CN" altLang="en-US" dirty="0"/>
              <a:t> 干预措施的实施成功率。接触到有效反烟草电视信息的青少年，最终成为长期吸烟者的几率不到通常的一半。成年吸烟者接触到反烟草宣传后，戒烟几率也会相应提高。烟草企业也制作了一套自己的反烟草广告，这一般是对政府打击其商业活动而采取的一种回应措施。但这些广告对减少吸烟并无效果，甚至会导致吸烟者（特别是年轻吸烟者）的增加。</a:t>
            </a:r>
          </a:p>
          <a:p>
            <a:endParaRPr kumimoji="1" lang="zh-CN" altLang="en-US" dirty="0"/>
          </a:p>
        </p:txBody>
      </p:sp>
      <p:sp>
        <p:nvSpPr>
          <p:cNvPr id="3" name="文本占位符 2">
            <a:extLst>
              <a:ext uri="{FF2B5EF4-FFF2-40B4-BE49-F238E27FC236}">
                <a16:creationId xmlns:a16="http://schemas.microsoft.com/office/drawing/2014/main" id="{3AFF54A4-8EB9-1244-B06C-3A64481C3765}"/>
              </a:ext>
            </a:extLst>
          </p:cNvPr>
          <p:cNvSpPr>
            <a:spLocks noGrp="1"/>
          </p:cNvSpPr>
          <p:nvPr>
            <p:ph type="body" sz="quarter" idx="11"/>
          </p:nvPr>
        </p:nvSpPr>
        <p:spPr/>
        <p:txBody>
          <a:bodyPr/>
          <a:lstStyle/>
          <a:p>
            <a:r>
              <a:rPr kumimoji="1" lang="en-US" altLang="zh-CN" dirty="0"/>
              <a:t>W2</a:t>
            </a:r>
            <a:r>
              <a:rPr kumimoji="1" lang="zh-CN" altLang="en-US" dirty="0"/>
              <a:t> 干预：</a:t>
            </a:r>
            <a:r>
              <a:rPr kumimoji="1" lang="zh-CN" altLang="en-US" dirty="0">
                <a:solidFill>
                  <a:schemeClr val="tx1"/>
                </a:solidFill>
              </a:rPr>
              <a:t>开展反烟草广告</a:t>
            </a:r>
          </a:p>
        </p:txBody>
      </p:sp>
    </p:spTree>
    <p:extLst>
      <p:ext uri="{BB962C8B-B14F-4D97-AF65-F5344CB8AC3E}">
        <p14:creationId xmlns:p14="http://schemas.microsoft.com/office/powerpoint/2010/main" val="36684553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extLst>
              <a:ext uri="{BEBA8EAE-BF5A-486C-A8C5-ECC9F3942E4B}">
                <a14:imgProps xmlns:a14="http://schemas.microsoft.com/office/drawing/2010/main">
                  <a14:imgLayer r:embed="rId3">
                    <a14:imgEffect>
                      <a14:sharpenSoften amount="-30000"/>
                    </a14:imgEffect>
                    <a14:imgEffect>
                      <a14:saturation sat="70000"/>
                    </a14:imgEffect>
                  </a14:imgLayer>
                </a14:imgProps>
              </a:ext>
            </a:extLst>
          </a:blip>
          <a:srcRect/>
          <a:stretch>
            <a:fillRect t="-11000" b="-11000"/>
          </a:stretch>
        </a:blipFill>
        <a:effectLst/>
      </p:bgPr>
    </p:bg>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B682A99-A004-0B4F-94CF-BE28D0F2F2BA}"/>
              </a:ext>
            </a:extLst>
          </p:cNvPr>
          <p:cNvSpPr>
            <a:spLocks noGrp="1"/>
          </p:cNvSpPr>
          <p:nvPr>
            <p:ph type="body" sz="quarter" idx="13"/>
          </p:nvPr>
        </p:nvSpPr>
        <p:spPr/>
        <p:txBody>
          <a:bodyPr/>
          <a:lstStyle/>
          <a:p>
            <a:r>
              <a:rPr lang="zh-CN" altLang="en-US" dirty="0"/>
              <a:t>致力于普及教育烟草的危害</a:t>
            </a:r>
          </a:p>
        </p:txBody>
      </p:sp>
      <p:sp>
        <p:nvSpPr>
          <p:cNvPr id="4" name="内容占位符 3">
            <a:extLst>
              <a:ext uri="{FF2B5EF4-FFF2-40B4-BE49-F238E27FC236}">
                <a16:creationId xmlns:a16="http://schemas.microsoft.com/office/drawing/2014/main" id="{276EE81E-FCD9-2445-8BDD-58E2454BE60B}"/>
              </a:ext>
            </a:extLst>
          </p:cNvPr>
          <p:cNvSpPr>
            <a:spLocks noGrp="1"/>
          </p:cNvSpPr>
          <p:nvPr>
            <p:ph sz="quarter" idx="12"/>
          </p:nvPr>
        </p:nvSpPr>
        <p:spPr/>
        <p:txBody>
          <a:bodyPr/>
          <a:lstStyle/>
          <a:p>
            <a:r>
              <a:rPr lang="en" altLang="zh-CN" sz="1800" dirty="0">
                <a:solidFill>
                  <a:srgbClr val="372A6B"/>
                </a:solidFill>
              </a:rPr>
              <a:t>WHO</a:t>
            </a:r>
            <a:r>
              <a:rPr lang="zh-CN" altLang="en-US" sz="1800" dirty="0">
                <a:solidFill>
                  <a:srgbClr val="372A6B"/>
                </a:solidFill>
              </a:rPr>
              <a:t> </a:t>
            </a:r>
            <a:r>
              <a:rPr lang="zh-CN" altLang="en" sz="1800" dirty="0">
                <a:solidFill>
                  <a:srgbClr val="372A6B"/>
                </a:solidFill>
              </a:rPr>
              <a:t>关于</a:t>
            </a:r>
            <a:r>
              <a:rPr lang="zh-CN" altLang="en-US" sz="1800" dirty="0">
                <a:solidFill>
                  <a:srgbClr val="372A6B"/>
                </a:solidFill>
              </a:rPr>
              <a:t>健康正义的报告（</a:t>
            </a:r>
            <a:r>
              <a:rPr lang="en" altLang="zh-CN" sz="1800" dirty="0">
                <a:solidFill>
                  <a:srgbClr val="372A6B"/>
                </a:solidFill>
              </a:rPr>
              <a:t>2002</a:t>
            </a:r>
            <a:r>
              <a:rPr lang="zh-CN" altLang="en-US" sz="1800" dirty="0">
                <a:solidFill>
                  <a:srgbClr val="372A6B"/>
                </a:solidFill>
              </a:rPr>
              <a:t>）</a:t>
            </a:r>
            <a:endParaRPr lang="en-US" altLang="zh-CN" sz="1800" dirty="0">
              <a:solidFill>
                <a:srgbClr val="372A6B"/>
              </a:solidFill>
            </a:endParaRPr>
          </a:p>
          <a:p>
            <a:endParaRPr lang="en-US" altLang="zh-CN" dirty="0"/>
          </a:p>
          <a:p>
            <a:r>
              <a:rPr lang="zh-CN" altLang="en-US" dirty="0"/>
              <a:t>世人习惯于认为法律是正义的工具，却不认为它是健康的工具。现在是利用法律工具为全球卫生和全球正义服务的时候了。</a:t>
            </a:r>
            <a:endParaRPr lang="en" altLang="zh-CN" dirty="0"/>
          </a:p>
        </p:txBody>
      </p:sp>
    </p:spTree>
    <p:extLst>
      <p:ext uri="{BB962C8B-B14F-4D97-AF65-F5344CB8AC3E}">
        <p14:creationId xmlns:p14="http://schemas.microsoft.com/office/powerpoint/2010/main" val="2484037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8F3730B5-B35D-7A4E-9E8F-264A70339594}"/>
              </a:ext>
            </a:extLst>
          </p:cNvPr>
          <p:cNvSpPr>
            <a:spLocks noGrp="1"/>
          </p:cNvSpPr>
          <p:nvPr>
            <p:ph sz="quarter" idx="12"/>
          </p:nvPr>
        </p:nvSpPr>
        <p:spPr/>
        <p:txBody>
          <a:bodyPr>
            <a:normAutofit lnSpcReduction="10000"/>
          </a:bodyPr>
          <a:lstStyle/>
          <a:p>
            <a:r>
              <a:rPr kumimoji="1" lang="zh-CN" altLang="en-US" dirty="0"/>
              <a:t>除付费广告外，反烟草教育活动媒体宣传还可通过媒体公共关系活动实现，这些活动的目的在于促进相关电视、广播报道，以及以纸质、广播和网络媒体、来信和评论文章等形式的新闻报道。这种过程有时被称为「免费媒体报道」，</a:t>
            </a:r>
            <a:r>
              <a:rPr kumimoji="1" lang="en" altLang="zh-CN" dirty="0"/>
              <a:t> </a:t>
            </a:r>
            <a:r>
              <a:rPr kumimoji="1" lang="zh-CN" altLang="en-US" dirty="0"/>
              <a:t>可以成为一种既有效又便宜的公众教育手段，让公众了解烟草的各种危害，提高对控烟行动的关注，制止烟草企业的误导性宣传。</a:t>
            </a:r>
          </a:p>
          <a:p>
            <a:r>
              <a:rPr kumimoji="1" lang="zh-CN" altLang="en-US" dirty="0"/>
              <a:t>策划合理的媒体行动和 </a:t>
            </a:r>
            <a:r>
              <a:rPr kumimoji="1" lang="en" altLang="zh-CN" dirty="0" err="1"/>
              <a:t>mpower</a:t>
            </a:r>
            <a:r>
              <a:rPr kumimoji="1" lang="zh-CN" altLang="en-US" dirty="0"/>
              <a:t> 中的无烟场所、打击烟草市场营销、包装警示等政策的实施，本身就可以产生相当数量的免费媒体报道。只要烟草控制工作有所进展，比如实施或通过一项新法律，或发布新的研究成果等等情况下，都要随即发表新闻材料，强调反烟草政策的立场。媒体通常会对这种类型的新闻进行报道，因此在这些新闻故事中包含有力的控烟倡导内容尤为重要。符合事实并且具有浓郁人情味的当地新闻报道更加可能获得媒体机构及观众的青睐。采取独创的手法以新颖的视角对主题内容进行宣传，更能成功地争取到媒体关注，因此，控烟倡导者们需要在开发媒体注意力的新手法上更加足智多谋。</a:t>
            </a:r>
          </a:p>
        </p:txBody>
      </p:sp>
      <p:sp>
        <p:nvSpPr>
          <p:cNvPr id="3" name="文本占位符 2">
            <a:extLst>
              <a:ext uri="{FF2B5EF4-FFF2-40B4-BE49-F238E27FC236}">
                <a16:creationId xmlns:a16="http://schemas.microsoft.com/office/drawing/2014/main" id="{8C11CA23-B086-9B45-9097-123BC574A3FB}"/>
              </a:ext>
            </a:extLst>
          </p:cNvPr>
          <p:cNvSpPr>
            <a:spLocks noGrp="1"/>
          </p:cNvSpPr>
          <p:nvPr>
            <p:ph type="body" sz="quarter" idx="11"/>
          </p:nvPr>
        </p:nvSpPr>
        <p:spPr/>
        <p:txBody>
          <a:bodyPr/>
          <a:lstStyle/>
          <a:p>
            <a:r>
              <a:rPr kumimoji="1" lang="en-US" altLang="zh-CN" dirty="0"/>
              <a:t>W3</a:t>
            </a:r>
            <a:r>
              <a:rPr kumimoji="1" lang="zh-CN" altLang="en-US" dirty="0"/>
              <a:t> 干预：</a:t>
            </a:r>
            <a:r>
              <a:rPr kumimoji="1" lang="zh-CN" altLang="en-US" dirty="0">
                <a:solidFill>
                  <a:schemeClr val="tx1"/>
                </a:solidFill>
              </a:rPr>
              <a:t>获取对反烟草活动的免费媒体报道</a:t>
            </a:r>
          </a:p>
        </p:txBody>
      </p:sp>
    </p:spTree>
    <p:extLst>
      <p:ext uri="{BB962C8B-B14F-4D97-AF65-F5344CB8AC3E}">
        <p14:creationId xmlns:p14="http://schemas.microsoft.com/office/powerpoint/2010/main" val="611868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3BD4EE01-423D-FF42-BB90-C66BF0E32C02}"/>
              </a:ext>
            </a:extLst>
          </p:cNvPr>
          <p:cNvSpPr>
            <a:spLocks noGrp="1"/>
          </p:cNvSpPr>
          <p:nvPr>
            <p:ph type="title"/>
          </p:nvPr>
        </p:nvSpPr>
        <p:spPr/>
        <p:txBody>
          <a:bodyPr/>
          <a:lstStyle/>
          <a:p>
            <a:r>
              <a:rPr lang="en-US" altLang="zh-CN" dirty="0"/>
              <a:t>E</a:t>
            </a:r>
            <a:r>
              <a:rPr lang="zh-CN" altLang="en-US" dirty="0"/>
              <a:t>：确保禁止烟草广告与促销*</a:t>
            </a:r>
          </a:p>
        </p:txBody>
      </p:sp>
      <p:sp>
        <p:nvSpPr>
          <p:cNvPr id="5" name="文本占位符 4">
            <a:extLst>
              <a:ext uri="{FF2B5EF4-FFF2-40B4-BE49-F238E27FC236}">
                <a16:creationId xmlns:a16="http://schemas.microsoft.com/office/drawing/2014/main" id="{9D17B921-332C-BE47-B6DE-6C36C73B78D3}"/>
              </a:ext>
            </a:extLst>
          </p:cNvPr>
          <p:cNvSpPr>
            <a:spLocks noGrp="1"/>
          </p:cNvSpPr>
          <p:nvPr>
            <p:ph type="body" sz="quarter" idx="11"/>
          </p:nvPr>
        </p:nvSpPr>
        <p:spPr/>
        <p:txBody>
          <a:bodyPr/>
          <a:lstStyle/>
          <a:p>
            <a:r>
              <a:rPr lang="zh-CN" altLang="en-US" dirty="0">
                <a:solidFill>
                  <a:schemeClr val="tx1"/>
                </a:solidFill>
              </a:rPr>
              <a:t>目的</a:t>
            </a:r>
            <a:r>
              <a:rPr lang="zh-CN" altLang="en-US" dirty="0"/>
              <a:t>：全面禁止烟草广告、促销和赞助</a:t>
            </a:r>
          </a:p>
        </p:txBody>
      </p:sp>
      <p:sp>
        <p:nvSpPr>
          <p:cNvPr id="6" name="内容占位符 5">
            <a:extLst>
              <a:ext uri="{FF2B5EF4-FFF2-40B4-BE49-F238E27FC236}">
                <a16:creationId xmlns:a16="http://schemas.microsoft.com/office/drawing/2014/main" id="{14ED6B7C-1B1F-244E-A260-9A9AA55F22B5}"/>
              </a:ext>
            </a:extLst>
          </p:cNvPr>
          <p:cNvSpPr>
            <a:spLocks noGrp="1"/>
          </p:cNvSpPr>
          <p:nvPr>
            <p:ph sz="quarter" idx="12"/>
          </p:nvPr>
        </p:nvSpPr>
        <p:spPr/>
        <p:txBody>
          <a:bodyPr numCol="2" spcCol="180000">
            <a:normAutofit/>
          </a:bodyPr>
          <a:lstStyle/>
          <a:p>
            <a:r>
              <a:rPr lang="zh-CN" altLang="en-US" dirty="0"/>
              <a:t>全世界烟草业对广告、促销和赞助的年投入高达数百亿美元。为此，烟草控制的一个重点便是全面禁止任何形式的烟草制品市场营销活动。全面禁止烟草广告、促销和赞助对各收入和教育水平的人群减少吸烟都非常奏效。部分禁止广告宣传对改变吸烟率几乎不产生任何作用。有证据显示，高收入国家通过全面禁止任何媒体使用任何烟草品牌和标志，使烟草消耗量减少了 </a:t>
            </a:r>
            <a:r>
              <a:rPr lang="en-US" altLang="zh-CN" dirty="0"/>
              <a:t>7%</a:t>
            </a:r>
            <a:r>
              <a:rPr lang="zh-CN" altLang="en-US" dirty="0"/>
              <a:t>。</a:t>
            </a:r>
            <a:endParaRPr lang="en-US" altLang="zh-CN" dirty="0"/>
          </a:p>
          <a:p>
            <a:r>
              <a:rPr lang="zh-CN" altLang="en-US" dirty="0"/>
              <a:t>广告获利者不限于烟草制造商，因此通过立法禁止烟草广告、促销与赞助活动可能会遇到相当大的阻力。不过，这些法律法规只要制定合理，实施和维持起来仍然会比较容易。这些法规的主要特点包括：</a:t>
            </a:r>
            <a:endParaRPr lang="en-US" altLang="zh-CN" dirty="0"/>
          </a:p>
          <a:p>
            <a:pPr marL="285750" indent="-285750">
              <a:buFont typeface="Wingdings" pitchFamily="2" charset="2"/>
              <a:buChar char="l"/>
            </a:pPr>
            <a:r>
              <a:rPr lang="zh-CN" altLang="en-US" dirty="0"/>
              <a:t>禁止一切媒体的烟草广告；</a:t>
            </a:r>
            <a:endParaRPr lang="en-US" altLang="zh-CN" dirty="0"/>
          </a:p>
          <a:p>
            <a:pPr marL="285750" indent="-285750">
              <a:buFont typeface="Wingdings" pitchFamily="2" charset="2"/>
              <a:buChar char="l"/>
            </a:pPr>
            <a:r>
              <a:rPr lang="zh-CN" altLang="en-US" dirty="0"/>
              <a:t>限制烟草进口商和零售商的市场营销活动；</a:t>
            </a:r>
            <a:endParaRPr lang="en-US" altLang="zh-CN" dirty="0"/>
          </a:p>
          <a:p>
            <a:pPr marL="285750" indent="-285750">
              <a:buFont typeface="Wingdings" pitchFamily="2" charset="2"/>
              <a:buChar char="l"/>
            </a:pPr>
            <a:r>
              <a:rPr lang="zh-CN" altLang="en-US" dirty="0"/>
              <a:t>限制与体育运动和娱乐行业有关的赞助活动。</a:t>
            </a:r>
          </a:p>
        </p:txBody>
      </p:sp>
    </p:spTree>
    <p:extLst>
      <p:ext uri="{BB962C8B-B14F-4D97-AF65-F5344CB8AC3E}">
        <p14:creationId xmlns:p14="http://schemas.microsoft.com/office/powerpoint/2010/main" val="12864549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5E1D3D1A-4231-1C4F-B55B-B9F28590E417}"/>
              </a:ext>
            </a:extLst>
          </p:cNvPr>
          <p:cNvSpPr>
            <a:spLocks noGrp="1"/>
          </p:cNvSpPr>
          <p:nvPr>
            <p:ph type="title"/>
          </p:nvPr>
        </p:nvSpPr>
        <p:spPr/>
        <p:txBody>
          <a:bodyPr/>
          <a:lstStyle/>
          <a:p>
            <a:r>
              <a:rPr lang="zh-CN" altLang="en-US" dirty="0"/>
              <a:t>全面禁止烟草广告可以扩大其他干预措施的效果</a:t>
            </a:r>
          </a:p>
        </p:txBody>
      </p:sp>
      <p:sp>
        <p:nvSpPr>
          <p:cNvPr id="6" name="文本占位符 5">
            <a:extLst>
              <a:ext uri="{FF2B5EF4-FFF2-40B4-BE49-F238E27FC236}">
                <a16:creationId xmlns:a16="http://schemas.microsoft.com/office/drawing/2014/main" id="{4186D9B4-E97C-1D49-99C2-D999F923E73B}"/>
              </a:ext>
            </a:extLst>
          </p:cNvPr>
          <p:cNvSpPr>
            <a:spLocks noGrp="1"/>
          </p:cNvSpPr>
          <p:nvPr>
            <p:ph type="body" sz="quarter" idx="11"/>
          </p:nvPr>
        </p:nvSpPr>
        <p:spPr/>
        <p:txBody>
          <a:bodyPr/>
          <a:lstStyle/>
          <a:p>
            <a:r>
              <a:rPr lang="zh-CN" altLang="en-US" dirty="0"/>
              <a:t>实施广告禁令十年后两类国家烟草消费的平均变化情况对比</a:t>
            </a:r>
          </a:p>
        </p:txBody>
      </p:sp>
      <p:sp>
        <p:nvSpPr>
          <p:cNvPr id="8" name="内容占位符 7">
            <a:extLst>
              <a:ext uri="{FF2B5EF4-FFF2-40B4-BE49-F238E27FC236}">
                <a16:creationId xmlns:a16="http://schemas.microsoft.com/office/drawing/2014/main" id="{13B03D4A-0791-F540-BC5C-E334C0EE8F11}"/>
              </a:ext>
            </a:extLst>
          </p:cNvPr>
          <p:cNvSpPr>
            <a:spLocks noGrp="1"/>
          </p:cNvSpPr>
          <p:nvPr>
            <p:ph sz="quarter" idx="13"/>
          </p:nvPr>
        </p:nvSpPr>
        <p:spPr/>
        <p:txBody>
          <a:bodyPr>
            <a:normAutofit/>
          </a:bodyPr>
          <a:lstStyle/>
          <a:p>
            <a:r>
              <a:rPr lang="zh-CN" altLang="en-US" dirty="0"/>
              <a:t>*</a:t>
            </a:r>
            <a:r>
              <a:rPr lang="en-US" altLang="zh-CN" dirty="0"/>
              <a:t>《</a:t>
            </a:r>
            <a:r>
              <a:rPr lang="zh-CN" altLang="en-US" dirty="0"/>
              <a:t>世界卫生组织烟草控制框架公约</a:t>
            </a:r>
            <a:r>
              <a:rPr lang="en-US" altLang="zh-CN" dirty="0"/>
              <a:t>》</a:t>
            </a:r>
            <a:r>
              <a:rPr lang="zh-CN" altLang="en-US" dirty="0"/>
              <a:t>第 </a:t>
            </a:r>
            <a:r>
              <a:rPr lang="en-US" altLang="zh-CN" dirty="0"/>
              <a:t>13</a:t>
            </a:r>
            <a:r>
              <a:rPr lang="zh-CN" altLang="en-US" dirty="0"/>
              <a:t> 条中第 </a:t>
            </a:r>
            <a:r>
              <a:rPr lang="en-US" altLang="zh-CN" dirty="0"/>
              <a:t>1</a:t>
            </a:r>
            <a:r>
              <a:rPr lang="zh-CN" altLang="en-US" dirty="0"/>
              <a:t> 段提到：「各缔约方认识到广泛禁止广告、促销和赞助将减少烟草制品的消费。」同时，第 </a:t>
            </a:r>
            <a:r>
              <a:rPr lang="en-US" altLang="zh-CN" dirty="0"/>
              <a:t>13</a:t>
            </a:r>
            <a:r>
              <a:rPr lang="zh-CN" altLang="en-US" dirty="0"/>
              <a:t> 条还认识到，一些国家实施广泛禁止的能力可能受到其宪法或宪法原则的限制。</a:t>
            </a:r>
            <a:endParaRPr lang="en-US" altLang="zh-CN" dirty="0"/>
          </a:p>
          <a:p>
            <a:r>
              <a:rPr lang="zh-CN" altLang="en" sz="700" dirty="0">
                <a:solidFill>
                  <a:schemeClr val="accent3">
                    <a:lumMod val="50000"/>
                  </a:schemeClr>
                </a:solidFill>
              </a:rPr>
              <a:t>来源</a:t>
            </a:r>
            <a:r>
              <a:rPr lang="zh-CN" altLang="en-US" sz="700" dirty="0">
                <a:solidFill>
                  <a:schemeClr val="accent3">
                    <a:lumMod val="50000"/>
                  </a:schemeClr>
                </a:solidFill>
              </a:rPr>
              <a:t>：</a:t>
            </a:r>
            <a:r>
              <a:rPr lang="en" altLang="zh-CN" sz="700" dirty="0" err="1">
                <a:solidFill>
                  <a:schemeClr val="accent3">
                    <a:lumMod val="50000"/>
                  </a:schemeClr>
                </a:solidFill>
              </a:rPr>
              <a:t>Saffer</a:t>
            </a:r>
            <a:r>
              <a:rPr lang="en" altLang="zh-CN" sz="700" dirty="0">
                <a:solidFill>
                  <a:schemeClr val="accent3">
                    <a:lumMod val="50000"/>
                  </a:schemeClr>
                </a:solidFill>
              </a:rPr>
              <a:t> H. Tobacco advertising and promotion. In: Jha P, </a:t>
            </a:r>
            <a:r>
              <a:rPr lang="en" altLang="zh-CN" sz="700" dirty="0" err="1">
                <a:solidFill>
                  <a:schemeClr val="accent3">
                    <a:lumMod val="50000"/>
                  </a:schemeClr>
                </a:solidFill>
              </a:rPr>
              <a:t>Chaloupka</a:t>
            </a:r>
            <a:r>
              <a:rPr lang="en" altLang="zh-CN" sz="700" dirty="0">
                <a:solidFill>
                  <a:schemeClr val="accent3">
                    <a:lumMod val="50000"/>
                  </a:schemeClr>
                </a:solidFill>
              </a:rPr>
              <a:t> FJ, eds. Tobacco control in developing countries. Oxford, Oxford University Press, 2000.</a:t>
            </a:r>
            <a:endParaRPr lang="zh-CN" altLang="en-US" sz="700" dirty="0">
              <a:solidFill>
                <a:schemeClr val="accent3">
                  <a:lumMod val="50000"/>
                </a:schemeClr>
              </a:solidFill>
            </a:endParaRPr>
          </a:p>
        </p:txBody>
      </p:sp>
      <p:graphicFrame>
        <p:nvGraphicFramePr>
          <p:cNvPr id="9" name="内容占位符 9">
            <a:extLst>
              <a:ext uri="{FF2B5EF4-FFF2-40B4-BE49-F238E27FC236}">
                <a16:creationId xmlns:a16="http://schemas.microsoft.com/office/drawing/2014/main" id="{8ABD57CC-A7F9-1044-83C5-65A5ECFBBB23}"/>
              </a:ext>
            </a:extLst>
          </p:cNvPr>
          <p:cNvGraphicFramePr>
            <a:graphicFrameLocks noGrp="1"/>
          </p:cNvGraphicFramePr>
          <p:nvPr>
            <p:ph sz="quarter" idx="12"/>
            <p:extLst>
              <p:ext uri="{D42A27DB-BD31-4B8C-83A1-F6EECF244321}">
                <p14:modId xmlns:p14="http://schemas.microsoft.com/office/powerpoint/2010/main" val="402160700"/>
              </p:ext>
            </p:extLst>
          </p:nvPr>
        </p:nvGraphicFramePr>
        <p:xfrm>
          <a:off x="838200" y="2647950"/>
          <a:ext cx="5257800" cy="33750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54605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6">
            <a:extLst>
              <a:ext uri="{FF2B5EF4-FFF2-40B4-BE49-F238E27FC236}">
                <a16:creationId xmlns:a16="http://schemas.microsoft.com/office/drawing/2014/main" id="{1618AD66-F423-3647-AD7F-8CFFC5FA7841}"/>
              </a:ext>
            </a:extLst>
          </p:cNvPr>
          <p:cNvSpPr>
            <a:spLocks noGrp="1"/>
          </p:cNvSpPr>
          <p:nvPr>
            <p:ph sz="quarter" idx="12"/>
          </p:nvPr>
        </p:nvSpPr>
        <p:spPr/>
        <p:txBody>
          <a:bodyPr>
            <a:normAutofit/>
          </a:bodyPr>
          <a:lstStyle/>
          <a:p>
            <a:r>
              <a:rPr lang="zh-CN" altLang="en-US" dirty="0"/>
              <a:t>为了产生效果，对直接烟草广告的禁令应当全面，要覆盖所有形式的媒体和广告，否则烟草企业会寻求替代的广告载体，借以向目标人群传递信息。如果仅仅禁止某种媒体形式的烟草广告，烟草企业会很轻易地将资金转向允许作广告的媒体。禁令应当包括，但不限于下列媒体：报纸和杂志、广播和电视、广告牌和互联网。</a:t>
            </a:r>
          </a:p>
          <a:p>
            <a:r>
              <a:rPr lang="zh-CN" altLang="en-US" dirty="0"/>
              <a:t>禁止零售商店的产品展示和标志等销售点广告也同样重要。这一措施能够限制或切断营销活动吸引烟草使用者的购买能力。将卷烟摆放在柜台后面不能直接看到的位置，可使这一干预措施进一步得到强化。这样一来，顾客就必须特意询问商店是否售烟。这一动作虽小，却能大大阻止消费者购买卷烟。</a:t>
            </a:r>
          </a:p>
        </p:txBody>
      </p:sp>
      <p:sp>
        <p:nvSpPr>
          <p:cNvPr id="6" name="文本占位符 5">
            <a:extLst>
              <a:ext uri="{FF2B5EF4-FFF2-40B4-BE49-F238E27FC236}">
                <a16:creationId xmlns:a16="http://schemas.microsoft.com/office/drawing/2014/main" id="{63647CC8-5A31-CA44-8CED-C84E3D001C1C}"/>
              </a:ext>
            </a:extLst>
          </p:cNvPr>
          <p:cNvSpPr>
            <a:spLocks noGrp="1"/>
          </p:cNvSpPr>
          <p:nvPr>
            <p:ph type="body" sz="quarter" idx="11"/>
          </p:nvPr>
        </p:nvSpPr>
        <p:spPr/>
        <p:txBody>
          <a:bodyPr/>
          <a:lstStyle/>
          <a:p>
            <a:r>
              <a:rPr lang="en-US" altLang="zh-CN" dirty="0"/>
              <a:t>E1</a:t>
            </a:r>
            <a:r>
              <a:rPr lang="zh-CN" altLang="en-US" dirty="0"/>
              <a:t> 干预：</a:t>
            </a:r>
            <a:r>
              <a:rPr lang="zh-CN" altLang="en-US" dirty="0">
                <a:solidFill>
                  <a:schemeClr val="tx1"/>
                </a:solidFill>
              </a:rPr>
              <a:t>制定并实施有效立法，全面禁止一切形式的直接烟草市场营销活动</a:t>
            </a:r>
          </a:p>
        </p:txBody>
      </p:sp>
    </p:spTree>
    <p:extLst>
      <p:ext uri="{BB962C8B-B14F-4D97-AF65-F5344CB8AC3E}">
        <p14:creationId xmlns:p14="http://schemas.microsoft.com/office/powerpoint/2010/main" val="29144638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extLst>
              <a:ext uri="{BEBA8EAE-BF5A-486C-A8C5-ECC9F3942E4B}">
                <a14:imgProps xmlns:a14="http://schemas.microsoft.com/office/drawing/2010/main">
                  <a14:imgLayer r:embed="rId3">
                    <a14:imgEffect>
                      <a14:sharpenSoften amount="-30000"/>
                    </a14:imgEffect>
                    <a14:imgEffect>
                      <a14:saturation sat="70000"/>
                    </a14:imgEffect>
                  </a14:imgLayer>
                </a14:imgProps>
              </a:ext>
            </a:extLst>
          </a:blip>
          <a:srcRect/>
          <a:stretch>
            <a:fillRect t="-11000" b="-11000"/>
          </a:stretch>
        </a:blipFill>
        <a:effectLst/>
      </p:bgPr>
    </p:bg>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A5EEF905-66CA-6545-B683-869B79740AE8}"/>
              </a:ext>
            </a:extLst>
          </p:cNvPr>
          <p:cNvSpPr>
            <a:spLocks noGrp="1"/>
          </p:cNvSpPr>
          <p:nvPr>
            <p:ph type="body" sz="quarter" idx="13"/>
          </p:nvPr>
        </p:nvSpPr>
        <p:spPr/>
        <p:txBody>
          <a:bodyPr/>
          <a:lstStyle/>
          <a:p>
            <a:r>
              <a:rPr lang="zh-CN" altLang="en-US" dirty="0"/>
              <a:t>领导人对健康社会的作用</a:t>
            </a:r>
          </a:p>
        </p:txBody>
      </p:sp>
      <p:sp>
        <p:nvSpPr>
          <p:cNvPr id="6" name="内容占位符 5">
            <a:extLst>
              <a:ext uri="{FF2B5EF4-FFF2-40B4-BE49-F238E27FC236}">
                <a16:creationId xmlns:a16="http://schemas.microsoft.com/office/drawing/2014/main" id="{BDB87C93-7C58-5243-AC5E-DBA63DC7DE4E}"/>
              </a:ext>
            </a:extLst>
          </p:cNvPr>
          <p:cNvSpPr>
            <a:spLocks noGrp="1"/>
          </p:cNvSpPr>
          <p:nvPr>
            <p:ph sz="quarter" idx="12"/>
          </p:nvPr>
        </p:nvSpPr>
        <p:spPr/>
        <p:txBody>
          <a:bodyPr/>
          <a:lstStyle/>
          <a:p>
            <a:r>
              <a:rPr lang="en" altLang="zh-CN" sz="1800" dirty="0">
                <a:solidFill>
                  <a:srgbClr val="372A6B"/>
                </a:solidFill>
              </a:rPr>
              <a:t>Philip Morris </a:t>
            </a:r>
            <a:r>
              <a:rPr lang="zh-CN" altLang="en" sz="1800" dirty="0">
                <a:solidFill>
                  <a:srgbClr val="372A6B"/>
                </a:solidFill>
              </a:rPr>
              <a:t>内部文件</a:t>
            </a:r>
            <a:r>
              <a:rPr lang="zh-CN" altLang="en-US" sz="1800" dirty="0">
                <a:solidFill>
                  <a:srgbClr val="372A6B"/>
                </a:solidFill>
              </a:rPr>
              <a:t>（</a:t>
            </a:r>
            <a:r>
              <a:rPr lang="en" altLang="zh-CN" sz="1800" dirty="0">
                <a:solidFill>
                  <a:srgbClr val="372A6B"/>
                </a:solidFill>
              </a:rPr>
              <a:t>1990</a:t>
            </a:r>
            <a:r>
              <a:rPr lang="zh-CN" altLang="en-US" sz="1800" dirty="0">
                <a:solidFill>
                  <a:srgbClr val="372A6B"/>
                </a:solidFill>
              </a:rPr>
              <a:t>）</a:t>
            </a:r>
          </a:p>
          <a:p>
            <a:endParaRPr lang="en" altLang="zh-CN" sz="1800" dirty="0">
              <a:solidFill>
                <a:srgbClr val="372A6B"/>
              </a:solidFill>
            </a:endParaRPr>
          </a:p>
          <a:p>
            <a:r>
              <a:rPr lang="zh-CN" altLang="en-US" dirty="0"/>
              <a:t>迄今为止，体育运动是我们接触目标烟民的最佳途径，但它并非唯一途径；电影与电视作品对于亚洲青年消费者同样存在巨大吸引力。</a:t>
            </a:r>
            <a:endParaRPr lang="en" altLang="zh-CN" dirty="0"/>
          </a:p>
        </p:txBody>
      </p:sp>
    </p:spTree>
    <p:extLst>
      <p:ext uri="{BB962C8B-B14F-4D97-AF65-F5344CB8AC3E}">
        <p14:creationId xmlns:p14="http://schemas.microsoft.com/office/powerpoint/2010/main" val="28390229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a:extLst>
              <a:ext uri="{FF2B5EF4-FFF2-40B4-BE49-F238E27FC236}">
                <a16:creationId xmlns:a16="http://schemas.microsoft.com/office/drawing/2014/main" id="{9306DD91-84C5-394E-A43D-7BC40B05108F}"/>
              </a:ext>
            </a:extLst>
          </p:cNvPr>
          <p:cNvSpPr>
            <a:spLocks noGrp="1"/>
          </p:cNvSpPr>
          <p:nvPr>
            <p:ph sz="quarter" idx="12"/>
          </p:nvPr>
        </p:nvSpPr>
        <p:spPr/>
        <p:txBody>
          <a:bodyPr>
            <a:normAutofit/>
          </a:bodyPr>
          <a:lstStyle/>
          <a:p>
            <a:r>
              <a:rPr lang="zh-CN" altLang="en-US" dirty="0"/>
              <a:t>间接烟草广告、促销和赞助措施将烟草使用与吸引人的情境或环境联系起来，包括电影与电视作品中描绘烟草使用的镜头，赞助音乐和体育活动，使用时尚的非烟草制品，借助名人推销烟草，以及使用标识性的信息（如印在衣服上的烟草商标）。间接市场营销手段可以起到美化烟草与烟草企业在公众中形象的作用。</a:t>
            </a:r>
          </a:p>
          <a:p>
            <a:r>
              <a:rPr lang="zh-CN" altLang="en-US" dirty="0"/>
              <a:t>监视烟草企业的各种策略对于建立有效的反制措施可发挥重要作用。持续的监视措施可以发现新的市场营销和促销活动方式，这些新手段甚至可以规避再清晰不过的书面全面禁烟法令。除了传统的媒体和市场营销渠道外，对新兴媒体类型和社会潮流也需要进行监视，比如手机短信和完全靠人际传播的地下夜总会。</a:t>
            </a:r>
          </a:p>
        </p:txBody>
      </p:sp>
      <p:sp>
        <p:nvSpPr>
          <p:cNvPr id="4" name="文本占位符 3">
            <a:extLst>
              <a:ext uri="{FF2B5EF4-FFF2-40B4-BE49-F238E27FC236}">
                <a16:creationId xmlns:a16="http://schemas.microsoft.com/office/drawing/2014/main" id="{4F5F95D9-1893-9044-90F0-5AD626CC8832}"/>
              </a:ext>
            </a:extLst>
          </p:cNvPr>
          <p:cNvSpPr>
            <a:spLocks noGrp="1"/>
          </p:cNvSpPr>
          <p:nvPr>
            <p:ph type="body" sz="quarter" idx="11"/>
          </p:nvPr>
        </p:nvSpPr>
        <p:spPr/>
        <p:txBody>
          <a:bodyPr/>
          <a:lstStyle/>
          <a:p>
            <a:r>
              <a:rPr lang="en-US" altLang="zh-CN" dirty="0"/>
              <a:t>E2</a:t>
            </a:r>
            <a:r>
              <a:rPr lang="zh-CN" altLang="en-US" dirty="0"/>
              <a:t> 干预：</a:t>
            </a:r>
            <a:r>
              <a:rPr lang="zh-CN" altLang="en-US" dirty="0">
                <a:solidFill>
                  <a:schemeClr val="tx1"/>
                </a:solidFill>
              </a:rPr>
              <a:t>制定并实施有效立法，禁止间接烟草广告、促销和赞助</a:t>
            </a:r>
          </a:p>
        </p:txBody>
      </p:sp>
    </p:spTree>
    <p:extLst>
      <p:ext uri="{BB962C8B-B14F-4D97-AF65-F5344CB8AC3E}">
        <p14:creationId xmlns:p14="http://schemas.microsoft.com/office/powerpoint/2010/main" val="22650086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A251EC5C-6022-6C43-B9E2-C800CA179A91}"/>
              </a:ext>
            </a:extLst>
          </p:cNvPr>
          <p:cNvSpPr>
            <a:spLocks noGrp="1"/>
          </p:cNvSpPr>
          <p:nvPr>
            <p:ph type="title"/>
          </p:nvPr>
        </p:nvSpPr>
        <p:spPr/>
        <p:txBody>
          <a:bodyPr/>
          <a:lstStyle/>
          <a:p>
            <a:r>
              <a:rPr lang="en-US" altLang="zh-CN" dirty="0"/>
              <a:t>R</a:t>
            </a:r>
            <a:r>
              <a:rPr lang="zh-CN" altLang="en-US" dirty="0"/>
              <a:t>：提高烟税</a:t>
            </a:r>
          </a:p>
        </p:txBody>
      </p:sp>
      <p:sp>
        <p:nvSpPr>
          <p:cNvPr id="5" name="文本占位符 4">
            <a:extLst>
              <a:ext uri="{FF2B5EF4-FFF2-40B4-BE49-F238E27FC236}">
                <a16:creationId xmlns:a16="http://schemas.microsoft.com/office/drawing/2014/main" id="{213AC840-FD61-9246-867D-A30A5BE6FF16}"/>
              </a:ext>
            </a:extLst>
          </p:cNvPr>
          <p:cNvSpPr>
            <a:spLocks noGrp="1"/>
          </p:cNvSpPr>
          <p:nvPr>
            <p:ph type="body" sz="quarter" idx="11"/>
          </p:nvPr>
        </p:nvSpPr>
        <p:spPr/>
        <p:txBody>
          <a:bodyPr/>
          <a:lstStyle/>
          <a:p>
            <a:r>
              <a:rPr lang="zh-CN" altLang="en-US" dirty="0">
                <a:solidFill>
                  <a:schemeClr val="tx1"/>
                </a:solidFill>
              </a:rPr>
              <a:t>目的：</a:t>
            </a:r>
            <a:r>
              <a:rPr lang="zh-CN" altLang="en-US" dirty="0"/>
              <a:t>逐步降低烟草制品的价格可接受度</a:t>
            </a:r>
          </a:p>
        </p:txBody>
      </p:sp>
      <p:sp>
        <p:nvSpPr>
          <p:cNvPr id="6" name="内容占位符 5">
            <a:extLst>
              <a:ext uri="{FF2B5EF4-FFF2-40B4-BE49-F238E27FC236}">
                <a16:creationId xmlns:a16="http://schemas.microsoft.com/office/drawing/2014/main" id="{DCE9D036-A1AB-1B4E-A9ED-FA044B3C7AA1}"/>
              </a:ext>
            </a:extLst>
          </p:cNvPr>
          <p:cNvSpPr>
            <a:spLocks noGrp="1"/>
          </p:cNvSpPr>
          <p:nvPr>
            <p:ph sz="quarter" idx="12"/>
          </p:nvPr>
        </p:nvSpPr>
        <p:spPr/>
        <p:txBody>
          <a:bodyPr>
            <a:normAutofit lnSpcReduction="10000"/>
          </a:bodyPr>
          <a:lstStyle/>
          <a:p>
            <a:r>
              <a:rPr lang="zh-CN" altLang="en-US" dirty="0"/>
              <a:t>提高税收就进而提高了烟草及烟草制品的价格，这是减少吸烟的最有效手段。烟草价格提高会减少吸烟人数，并促使继续吸烟者减少每日吸烟量。由于烟草需求的变化弹性不大，同时零售价格中的总税率仍然不高，因此即使考虑消费量减少这一因素，提高烟税仍然至少可以在短期或中期内增加国家税收。事实上，一些国家已经将烟草税率提高到了零售价格的 </a:t>
            </a:r>
            <a:r>
              <a:rPr lang="en-US" altLang="zh-CN" dirty="0"/>
              <a:t>75%</a:t>
            </a:r>
            <a:r>
              <a:rPr lang="zh-CN" altLang="en-US" dirty="0"/>
              <a:t> 以上。</a:t>
            </a:r>
          </a:p>
          <a:p>
            <a:r>
              <a:rPr lang="zh-CN" altLang="en-US" dirty="0"/>
              <a:t>据估计，零售价格每提高 </a:t>
            </a:r>
            <a:r>
              <a:rPr lang="en-US" altLang="zh-CN" dirty="0"/>
              <a:t>10%</a:t>
            </a:r>
            <a:r>
              <a:rPr lang="zh-CN" altLang="en-US" dirty="0"/>
              <a:t>，高收入国家的烟草消费量就会减少约 </a:t>
            </a:r>
            <a:r>
              <a:rPr lang="en-US" altLang="zh-CN" dirty="0"/>
              <a:t>4%</a:t>
            </a:r>
            <a:r>
              <a:rPr lang="zh-CN" altLang="en-US" dirty="0"/>
              <a:t>，中低收入国家会减少大约 </a:t>
            </a:r>
            <a:r>
              <a:rPr lang="en-US" altLang="zh-CN" dirty="0"/>
              <a:t>8%</a:t>
            </a:r>
            <a:r>
              <a:rPr lang="zh-CN" altLang="en-US" dirty="0"/>
              <a:t>，而吸烟率则会相应地降低上述比例的一半左右，具体情况与收入、年龄和其它人口统计学因素相关。高烟税对于预防或减少青少年和贫困人群吸烟具有特别效果。价格上涨之后，促使青少年与低收入吸烟者戒烟或减少吸烟的几率是其他人群的二至三倍，这是因为这些人群在经济上对烟草提价最为敏感。</a:t>
            </a:r>
          </a:p>
        </p:txBody>
      </p:sp>
    </p:spTree>
    <p:extLst>
      <p:ext uri="{BB962C8B-B14F-4D97-AF65-F5344CB8AC3E}">
        <p14:creationId xmlns:p14="http://schemas.microsoft.com/office/powerpoint/2010/main" val="14703925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8">
            <a:extLst>
              <a:ext uri="{FF2B5EF4-FFF2-40B4-BE49-F238E27FC236}">
                <a16:creationId xmlns:a16="http://schemas.microsoft.com/office/drawing/2014/main" id="{A4D33E78-69D9-2F42-91F0-61291461A63E}"/>
              </a:ext>
            </a:extLst>
          </p:cNvPr>
          <p:cNvGraphicFramePr>
            <a:graphicFrameLocks noGrp="1"/>
          </p:cNvGraphicFramePr>
          <p:nvPr>
            <p:extLst>
              <p:ext uri="{D42A27DB-BD31-4B8C-83A1-F6EECF244321}">
                <p14:modId xmlns:p14="http://schemas.microsoft.com/office/powerpoint/2010/main" val="1097960184"/>
              </p:ext>
            </p:extLst>
          </p:nvPr>
        </p:nvGraphicFramePr>
        <p:xfrm>
          <a:off x="892799" y="1734295"/>
          <a:ext cx="10333377" cy="3360330"/>
        </p:xfrm>
        <a:graphic>
          <a:graphicData uri="http://schemas.openxmlformats.org/drawingml/2006/table">
            <a:tbl>
              <a:tblPr firstRow="1" bandRow="1">
                <a:tableStyleId>{5C22544A-7EE6-4342-B048-85BDC9FD1C3A}</a:tableStyleId>
              </a:tblPr>
              <a:tblGrid>
                <a:gridCol w="1076675">
                  <a:extLst>
                    <a:ext uri="{9D8B030D-6E8A-4147-A177-3AD203B41FA5}">
                      <a16:colId xmlns:a16="http://schemas.microsoft.com/office/drawing/2014/main" val="2580559461"/>
                    </a:ext>
                  </a:extLst>
                </a:gridCol>
                <a:gridCol w="5965658">
                  <a:extLst>
                    <a:ext uri="{9D8B030D-6E8A-4147-A177-3AD203B41FA5}">
                      <a16:colId xmlns:a16="http://schemas.microsoft.com/office/drawing/2014/main" val="3830411760"/>
                    </a:ext>
                  </a:extLst>
                </a:gridCol>
                <a:gridCol w="3291044">
                  <a:extLst>
                    <a:ext uri="{9D8B030D-6E8A-4147-A177-3AD203B41FA5}">
                      <a16:colId xmlns:a16="http://schemas.microsoft.com/office/drawing/2014/main" val="3665912222"/>
                    </a:ext>
                  </a:extLst>
                </a:gridCol>
              </a:tblGrid>
              <a:tr h="549866">
                <a:tc>
                  <a:txBody>
                    <a:bodyPr/>
                    <a:lstStyle/>
                    <a:p>
                      <a:pPr algn="l"/>
                      <a:r>
                        <a:rPr lang="en-US" altLang="zh-CN" b="1" dirty="0">
                          <a:solidFill>
                            <a:schemeClr val="bg1"/>
                          </a:solidFill>
                          <a:latin typeface="Drive Medium" panose="020B0103030500020004" pitchFamily="34" charset="0"/>
                        </a:rPr>
                        <a:t>M</a:t>
                      </a:r>
                      <a:r>
                        <a:rPr lang="en-US" altLang="zh-CN" b="0" dirty="0">
                          <a:solidFill>
                            <a:schemeClr val="bg1"/>
                          </a:solidFill>
                          <a:latin typeface="Drive Medium" panose="020B0103030500020004" pitchFamily="34" charset="0"/>
                        </a:rPr>
                        <a:t>onitor</a:t>
                      </a:r>
                      <a:endParaRPr lang="zh-CN" altLang="en-US" b="0" dirty="0">
                        <a:solidFill>
                          <a:schemeClr val="bg1"/>
                        </a:solidFill>
                        <a:latin typeface="Drive Medium" panose="020B01030305000200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a:r>
                        <a:rPr lang="en-US" altLang="zh-CN" b="0" dirty="0">
                          <a:solidFill>
                            <a:schemeClr val="tx1"/>
                          </a:solidFill>
                          <a:latin typeface="Drive Medium" panose="020B0103030500020004" pitchFamily="34" charset="0"/>
                        </a:rPr>
                        <a:t>tobacco use and prevention policies</a:t>
                      </a:r>
                      <a:endParaRPr lang="zh-CN" altLang="en-US" b="0" dirty="0">
                        <a:solidFill>
                          <a:schemeClr val="tx1"/>
                        </a:solidFill>
                        <a:latin typeface="Drive Medium" panose="020B01030305000200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r"/>
                      <a:r>
                        <a:rPr lang="zh-CN" altLang="en-US" b="1" dirty="0">
                          <a:solidFill>
                            <a:schemeClr val="bg1"/>
                          </a:solidFill>
                          <a:latin typeface="Lantinghei SC Demibold" panose="02000000000000000000" pitchFamily="2" charset="-122"/>
                          <a:ea typeface="Lantinghei SC Demibold" panose="02000000000000000000" pitchFamily="2" charset="-122"/>
                        </a:rPr>
                        <a:t>监测 </a:t>
                      </a:r>
                      <a:r>
                        <a:rPr lang="zh-CN" altLang="en-US" b="0" dirty="0">
                          <a:solidFill>
                            <a:schemeClr val="tx1"/>
                          </a:solidFill>
                          <a:latin typeface="LANTINGHEI SC DEMIBOLD" panose="02000000000000000000" pitchFamily="2" charset="-122"/>
                          <a:ea typeface="LANTINGHEI SC DEMIBOLD" panose="02000000000000000000" pitchFamily="2" charset="-122"/>
                        </a:rPr>
                        <a:t>烟草使用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28525286"/>
                  </a:ext>
                </a:extLst>
              </a:tr>
              <a:tr h="549866">
                <a:tc>
                  <a:txBody>
                    <a:bodyPr/>
                    <a:lstStyle/>
                    <a:p>
                      <a:pPr algn="l"/>
                      <a:r>
                        <a:rPr lang="en-US" altLang="zh-CN" b="1" dirty="0">
                          <a:solidFill>
                            <a:schemeClr val="bg1"/>
                          </a:solidFill>
                          <a:latin typeface="Drive Medium" panose="020B0103030500020004" pitchFamily="34" charset="0"/>
                        </a:rPr>
                        <a:t>P</a:t>
                      </a:r>
                      <a:r>
                        <a:rPr lang="en-US" altLang="zh-CN" b="0" dirty="0">
                          <a:solidFill>
                            <a:schemeClr val="bg1"/>
                          </a:solidFill>
                          <a:latin typeface="Drive Medium" panose="020B0103030500020004" pitchFamily="34" charset="0"/>
                        </a:rPr>
                        <a:t>rotect</a:t>
                      </a:r>
                      <a:endParaRPr lang="zh-CN" altLang="en-US" b="0" dirty="0">
                        <a:solidFill>
                          <a:schemeClr val="bg1"/>
                        </a:solidFill>
                        <a:latin typeface="Drive Medium" panose="020B0103030500020004" pitchFamily="34" charset="0"/>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l"/>
                      <a:r>
                        <a:rPr lang="en-US" altLang="zh-CN" b="0" dirty="0">
                          <a:solidFill>
                            <a:schemeClr val="tx1"/>
                          </a:solidFill>
                          <a:latin typeface="Drive Medium" panose="020B0103030500020004" pitchFamily="34" charset="0"/>
                        </a:rPr>
                        <a:t>people from tobacco smoke</a:t>
                      </a:r>
                      <a:endParaRPr lang="zh-CN" altLang="en-US" b="0" dirty="0">
                        <a:solidFill>
                          <a:schemeClr val="tx1"/>
                        </a:solidFill>
                        <a:latin typeface="Drive Medium" panose="020B0103030500020004" pitchFamily="34" charset="0"/>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r"/>
                      <a:r>
                        <a:rPr lang="zh-CN" altLang="en-US" b="1" dirty="0">
                          <a:solidFill>
                            <a:schemeClr val="bg1"/>
                          </a:solidFill>
                          <a:latin typeface="Lantinghei SC Demibold" panose="02000000000000000000" pitchFamily="2" charset="-122"/>
                          <a:ea typeface="Lantinghei SC Demibold" panose="02000000000000000000" pitchFamily="2" charset="-122"/>
                        </a:rPr>
                        <a:t>保护 </a:t>
                      </a:r>
                      <a:r>
                        <a:rPr lang="zh-CN" altLang="en-US" b="0" dirty="0">
                          <a:solidFill>
                            <a:schemeClr val="tx1"/>
                          </a:solidFill>
                          <a:latin typeface="LANTINGHEI SC DEMIBOLD" panose="02000000000000000000" pitchFamily="2" charset="-122"/>
                          <a:ea typeface="LANTINGHEI SC DEMIBOLD" panose="02000000000000000000" pitchFamily="2" charset="-122"/>
                        </a:rPr>
                        <a:t>人们免受烟草烟雾危害</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100579783"/>
                  </a:ext>
                </a:extLst>
              </a:tr>
              <a:tr h="549866">
                <a:tc>
                  <a:txBody>
                    <a:bodyPr/>
                    <a:lstStyle/>
                    <a:p>
                      <a:pPr algn="l"/>
                      <a:r>
                        <a:rPr lang="en-US" altLang="zh-CN" b="1" dirty="0">
                          <a:solidFill>
                            <a:schemeClr val="bg1"/>
                          </a:solidFill>
                          <a:latin typeface="Drive Medium" panose="020B0103030500020004" pitchFamily="34" charset="0"/>
                        </a:rPr>
                        <a:t>O</a:t>
                      </a:r>
                      <a:r>
                        <a:rPr lang="en-US" altLang="zh-CN" b="0" dirty="0">
                          <a:solidFill>
                            <a:schemeClr val="bg1"/>
                          </a:solidFill>
                          <a:latin typeface="Drive Medium" panose="020B0103030500020004" pitchFamily="34" charset="0"/>
                        </a:rPr>
                        <a:t>ffer</a:t>
                      </a:r>
                      <a:endParaRPr lang="zh-CN" altLang="en-US" b="0" dirty="0">
                        <a:solidFill>
                          <a:schemeClr val="bg1"/>
                        </a:solidFill>
                        <a:latin typeface="Drive Medium" panose="020B01030305000200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altLang="zh-CN" b="0" dirty="0">
                          <a:solidFill>
                            <a:schemeClr val="tx1"/>
                          </a:solidFill>
                          <a:latin typeface="Drive Medium" panose="020B0103030500020004" pitchFamily="34" charset="0"/>
                        </a:rPr>
                        <a:t>help to quit tobacco use</a:t>
                      </a:r>
                      <a:endParaRPr lang="zh-CN" altLang="en-US" b="0" dirty="0">
                        <a:solidFill>
                          <a:schemeClr val="tx1"/>
                        </a:solidFill>
                        <a:latin typeface="Drive Medium" panose="020B01030305000200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zh-CN" altLang="en-US" b="1" dirty="0">
                          <a:solidFill>
                            <a:schemeClr val="bg1"/>
                          </a:solidFill>
                          <a:latin typeface="Lantinghei SC Demibold" panose="02000000000000000000" pitchFamily="2" charset="-122"/>
                          <a:ea typeface="Lantinghei SC Demibold" panose="02000000000000000000" pitchFamily="2" charset="-122"/>
                        </a:rPr>
                        <a:t>提供 </a:t>
                      </a:r>
                      <a:r>
                        <a:rPr lang="zh-CN" altLang="en-US" b="0" dirty="0">
                          <a:solidFill>
                            <a:schemeClr val="tx1"/>
                          </a:solidFill>
                          <a:latin typeface="LANTINGHEI SC DEMIBOLD" panose="02000000000000000000" pitchFamily="2" charset="-122"/>
                          <a:ea typeface="LANTINGHEI SC DEMIBOLD" panose="02000000000000000000" pitchFamily="2" charset="-122"/>
                        </a:rPr>
                        <a:t>戒烟帮助</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61296502"/>
                  </a:ext>
                </a:extLst>
              </a:tr>
              <a:tr h="549866">
                <a:tc>
                  <a:txBody>
                    <a:bodyPr/>
                    <a:lstStyle/>
                    <a:p>
                      <a:pPr algn="l"/>
                      <a:r>
                        <a:rPr lang="en-US" altLang="zh-CN" b="1" dirty="0">
                          <a:solidFill>
                            <a:schemeClr val="bg1"/>
                          </a:solidFill>
                          <a:latin typeface="Drive Medium" panose="020B0103030500020004" pitchFamily="34" charset="0"/>
                        </a:rPr>
                        <a:t>W</a:t>
                      </a:r>
                      <a:r>
                        <a:rPr lang="en-US" altLang="zh-CN" b="0" dirty="0">
                          <a:solidFill>
                            <a:schemeClr val="bg1"/>
                          </a:solidFill>
                          <a:latin typeface="Drive Medium" panose="020B0103030500020004" pitchFamily="34" charset="0"/>
                        </a:rPr>
                        <a:t>arn</a:t>
                      </a:r>
                      <a:endParaRPr lang="zh-CN" altLang="en-US" b="0" dirty="0">
                        <a:solidFill>
                          <a:schemeClr val="bg1"/>
                        </a:solidFill>
                        <a:latin typeface="Drive Medium" panose="020B01030305000200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altLang="zh-CN" b="0" dirty="0">
                          <a:solidFill>
                            <a:schemeClr val="tx1"/>
                          </a:solidFill>
                          <a:latin typeface="Drive Medium" panose="020B0103030500020004" pitchFamily="34" charset="0"/>
                        </a:rPr>
                        <a:t>about the dangers of tobacco</a:t>
                      </a:r>
                      <a:endParaRPr lang="zh-CN" altLang="en-US" b="0" dirty="0">
                        <a:solidFill>
                          <a:schemeClr val="tx1"/>
                        </a:solidFill>
                        <a:latin typeface="Drive Medium" panose="020B01030305000200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zh-CN" altLang="en-US" b="1" dirty="0">
                          <a:solidFill>
                            <a:schemeClr val="bg1"/>
                          </a:solidFill>
                          <a:latin typeface="Lantinghei SC Demibold" panose="02000000000000000000" pitchFamily="2" charset="-122"/>
                          <a:ea typeface="Lantinghei SC Demibold" panose="02000000000000000000" pitchFamily="2" charset="-122"/>
                        </a:rPr>
                        <a:t>警示 </a:t>
                      </a:r>
                      <a:r>
                        <a:rPr lang="zh-CN" altLang="en-US" b="0" dirty="0">
                          <a:solidFill>
                            <a:schemeClr val="tx1"/>
                          </a:solidFill>
                          <a:latin typeface="LANTINGHEI SC DEMIBOLD" panose="02000000000000000000" pitchFamily="2" charset="-122"/>
                          <a:ea typeface="LANTINGHEI SC DEMIBOLD" panose="02000000000000000000" pitchFamily="2" charset="-122"/>
                        </a:rPr>
                        <a:t>烟草危害</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03801101"/>
                  </a:ext>
                </a:extLst>
              </a:tr>
              <a:tr h="611000">
                <a:tc>
                  <a:txBody>
                    <a:bodyPr/>
                    <a:lstStyle/>
                    <a:p>
                      <a:pPr algn="l"/>
                      <a:r>
                        <a:rPr lang="en-US" altLang="zh-CN" b="1" dirty="0">
                          <a:solidFill>
                            <a:schemeClr val="bg1"/>
                          </a:solidFill>
                          <a:latin typeface="Drive Medium" panose="020B0103030500020004" pitchFamily="34" charset="0"/>
                        </a:rPr>
                        <a:t>E</a:t>
                      </a:r>
                      <a:r>
                        <a:rPr lang="en-US" altLang="zh-CN" b="0" dirty="0">
                          <a:solidFill>
                            <a:schemeClr val="bg1"/>
                          </a:solidFill>
                          <a:latin typeface="Drive Medium" panose="020B0103030500020004" pitchFamily="34" charset="0"/>
                        </a:rPr>
                        <a:t>nforce</a:t>
                      </a:r>
                      <a:endParaRPr lang="zh-CN" altLang="en-US" b="0" dirty="0">
                        <a:solidFill>
                          <a:schemeClr val="bg1"/>
                        </a:solidFill>
                        <a:latin typeface="Drive Medium" panose="020B01030305000200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altLang="zh-CN" b="0" dirty="0">
                          <a:solidFill>
                            <a:schemeClr val="tx1"/>
                          </a:solidFill>
                          <a:latin typeface="Drive Medium" panose="020B0103030500020004" pitchFamily="34" charset="0"/>
                        </a:rPr>
                        <a:t>bans on tobacco advertising, promotion and sponsorship</a:t>
                      </a:r>
                      <a:endParaRPr lang="zh-CN" altLang="en-US" b="0" dirty="0">
                        <a:solidFill>
                          <a:schemeClr val="tx1"/>
                        </a:solidFill>
                        <a:latin typeface="Drive Medium" panose="020B01030305000200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zh-CN" altLang="en-US" b="1" dirty="0">
                          <a:solidFill>
                            <a:schemeClr val="bg1"/>
                          </a:solidFill>
                          <a:latin typeface="Lantinghei SC Demibold" panose="02000000000000000000" pitchFamily="2" charset="-122"/>
                          <a:ea typeface="Lantinghei SC Demibold" panose="02000000000000000000" pitchFamily="2" charset="-122"/>
                        </a:rPr>
                        <a:t>确保 </a:t>
                      </a:r>
                      <a:r>
                        <a:rPr lang="zh-CN" altLang="en-US" b="1" dirty="0">
                          <a:solidFill>
                            <a:schemeClr val="tx1"/>
                          </a:solidFill>
                          <a:latin typeface="Lantinghei SC Demibold" panose="02000000000000000000" pitchFamily="2" charset="-122"/>
                          <a:ea typeface="Lantinghei SC Demibold" panose="02000000000000000000" pitchFamily="2" charset="-122"/>
                        </a:rPr>
                        <a:t>禁止</a:t>
                      </a:r>
                      <a:r>
                        <a:rPr lang="zh-CN" altLang="en-US" b="0" dirty="0">
                          <a:solidFill>
                            <a:schemeClr val="tx1"/>
                          </a:solidFill>
                          <a:latin typeface="LANTINGHEI SC DEMIBOLD" panose="02000000000000000000" pitchFamily="2" charset="-122"/>
                          <a:ea typeface="LANTINGHEI SC DEMIBOLD" panose="02000000000000000000" pitchFamily="2" charset="-122"/>
                        </a:rPr>
                        <a:t>烟草广告与促销</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303072903"/>
                  </a:ext>
                </a:extLst>
              </a:tr>
              <a:tr h="549866">
                <a:tc>
                  <a:txBody>
                    <a:bodyPr/>
                    <a:lstStyle/>
                    <a:p>
                      <a:pPr algn="l"/>
                      <a:r>
                        <a:rPr lang="en-US" altLang="zh-CN" b="1" dirty="0">
                          <a:solidFill>
                            <a:schemeClr val="bg1"/>
                          </a:solidFill>
                          <a:latin typeface="Drive Medium" panose="020B0103030500020004" pitchFamily="34" charset="0"/>
                        </a:rPr>
                        <a:t>R</a:t>
                      </a:r>
                      <a:r>
                        <a:rPr lang="en-US" altLang="zh-CN" b="0" dirty="0">
                          <a:solidFill>
                            <a:schemeClr val="bg1"/>
                          </a:solidFill>
                          <a:latin typeface="Drive Medium" panose="020B0103030500020004" pitchFamily="34" charset="0"/>
                        </a:rPr>
                        <a:t>aise</a:t>
                      </a:r>
                      <a:endParaRPr lang="zh-CN" altLang="en-US" b="0" dirty="0">
                        <a:solidFill>
                          <a:schemeClr val="bg1"/>
                        </a:solidFill>
                        <a:latin typeface="Drive Medium" panose="020B01030305000200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altLang="zh-CN" b="0" dirty="0">
                          <a:solidFill>
                            <a:schemeClr val="tx1"/>
                          </a:solidFill>
                          <a:latin typeface="Drive Medium" panose="020B0103030500020004" pitchFamily="34" charset="0"/>
                        </a:rPr>
                        <a:t>taxes on tobacco</a:t>
                      </a:r>
                      <a:endParaRPr lang="zh-CN" altLang="en-US" b="0" dirty="0">
                        <a:solidFill>
                          <a:schemeClr val="tx1"/>
                        </a:solidFill>
                        <a:latin typeface="Drive Medium" panose="020B01030305000200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zh-CN" altLang="en-US" b="1" dirty="0">
                          <a:solidFill>
                            <a:schemeClr val="bg1"/>
                          </a:solidFill>
                          <a:latin typeface="Lantinghei SC Demibold" panose="02000000000000000000" pitchFamily="2" charset="-122"/>
                          <a:ea typeface="Lantinghei SC Demibold" panose="02000000000000000000" pitchFamily="2" charset="-122"/>
                        </a:rPr>
                        <a:t>提高 </a:t>
                      </a:r>
                      <a:r>
                        <a:rPr lang="zh-CN" altLang="en-US" b="0" dirty="0">
                          <a:solidFill>
                            <a:schemeClr val="tx1"/>
                          </a:solidFill>
                          <a:latin typeface="LANTINGHEI SC DEMIBOLD" panose="02000000000000000000" pitchFamily="2" charset="-122"/>
                          <a:ea typeface="LANTINGHEI SC DEMIBOLD" panose="02000000000000000000" pitchFamily="2" charset="-122"/>
                        </a:rPr>
                        <a:t>烟税</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66492938"/>
                  </a:ext>
                </a:extLst>
              </a:tr>
            </a:tbl>
          </a:graphicData>
        </a:graphic>
      </p:graphicFrame>
      <p:sp>
        <p:nvSpPr>
          <p:cNvPr id="6" name="矩形 5">
            <a:extLst>
              <a:ext uri="{FF2B5EF4-FFF2-40B4-BE49-F238E27FC236}">
                <a16:creationId xmlns:a16="http://schemas.microsoft.com/office/drawing/2014/main" id="{E8F27384-6A99-274A-BF3F-832AE2453CF2}"/>
              </a:ext>
            </a:extLst>
          </p:cNvPr>
          <p:cNvSpPr/>
          <p:nvPr/>
        </p:nvSpPr>
        <p:spPr>
          <a:xfrm>
            <a:off x="495072" y="1201234"/>
            <a:ext cx="11128829" cy="369332"/>
          </a:xfrm>
          <a:prstGeom prst="rect">
            <a:avLst/>
          </a:prstGeom>
        </p:spPr>
        <p:txBody>
          <a:bodyPr wrap="square">
            <a:spAutoFit/>
          </a:bodyPr>
          <a:lstStyle/>
          <a:p>
            <a:r>
              <a:rPr kumimoji="1" lang="zh-CN" altLang="en-US" dirty="0">
                <a:latin typeface="Drive Medium" panose="020B0103030500020004" pitchFamily="34" charset="0"/>
                <a:ea typeface="LANTINGHEI SC DEMIBOLD" panose="02000000000000000000" pitchFamily="2" charset="-122"/>
              </a:rPr>
              <a:t>各国应进一步行动以禁止烟草使用。</a:t>
            </a:r>
            <a:r>
              <a:rPr kumimoji="1" lang="zh-CN" altLang="en" dirty="0">
                <a:latin typeface="Drive Medium" panose="020B0103030500020004" pitchFamily="34" charset="0"/>
                <a:ea typeface="LANTINGHEI SC DEMIBOLD" panose="02000000000000000000" pitchFamily="2" charset="-122"/>
              </a:rPr>
              <a:t>为</a:t>
            </a:r>
            <a:r>
              <a:rPr kumimoji="1" lang="zh-CN" altLang="en-US" dirty="0">
                <a:latin typeface="Drive Medium" panose="020B0103030500020004" pitchFamily="34" charset="0"/>
                <a:ea typeface="LANTINGHEI SC DEMIBOLD" panose="02000000000000000000" pitchFamily="2" charset="-122"/>
              </a:rPr>
              <a:t>此 </a:t>
            </a:r>
            <a:r>
              <a:rPr kumimoji="1" lang="en-US" altLang="zh-CN" dirty="0">
                <a:latin typeface="Drive Medium" panose="020B0103030500020004" pitchFamily="34" charset="0"/>
                <a:ea typeface="LANTINGHEI SC DEMIBOLD" panose="02000000000000000000" pitchFamily="2" charset="-122"/>
              </a:rPr>
              <a:t>WHO</a:t>
            </a:r>
            <a:r>
              <a:rPr kumimoji="1" lang="zh-CN" altLang="en-US" dirty="0">
                <a:latin typeface="Drive Medium" panose="020B0103030500020004" pitchFamily="34" charset="0"/>
                <a:ea typeface="LANTINGHEI SC DEMIBOLD" panose="02000000000000000000" pitchFamily="2" charset="-122"/>
              </a:rPr>
              <a:t> 提出 </a:t>
            </a:r>
            <a:r>
              <a:rPr kumimoji="1" lang="en-US" altLang="zh-CN" dirty="0">
                <a:latin typeface="Drive Medium" panose="020B0103030500020004" pitchFamily="34" charset="0"/>
                <a:ea typeface="LANTINGHEI SC DEMIBOLD" panose="02000000000000000000" pitchFamily="2" charset="-122"/>
              </a:rPr>
              <a:t>MPOWER</a:t>
            </a:r>
            <a:r>
              <a:rPr kumimoji="1" lang="zh-CN" altLang="en-US" dirty="0">
                <a:latin typeface="Drive Medium" panose="020B0103030500020004" pitchFamily="34" charset="0"/>
                <a:ea typeface="LANTINGHEI SC DEMIBOLD" panose="02000000000000000000" pitchFamily="2" charset="-122"/>
              </a:rPr>
              <a:t> 政策，包括以下 </a:t>
            </a:r>
            <a:r>
              <a:rPr kumimoji="1" lang="en-US" altLang="zh-CN" dirty="0">
                <a:latin typeface="Drive Medium" panose="020B0103030500020004" pitchFamily="34" charset="0"/>
                <a:ea typeface="LANTINGHEI SC DEMIBOLD" panose="02000000000000000000" pitchFamily="2" charset="-122"/>
              </a:rPr>
              <a:t>6</a:t>
            </a:r>
            <a:r>
              <a:rPr kumimoji="1" lang="zh-CN" altLang="en-US" dirty="0">
                <a:latin typeface="Drive Medium" panose="020B0103030500020004" pitchFamily="34" charset="0"/>
                <a:ea typeface="LANTINGHEI SC DEMIBOLD" panose="02000000000000000000" pitchFamily="2" charset="-122"/>
              </a:rPr>
              <a:t> 点：</a:t>
            </a:r>
          </a:p>
        </p:txBody>
      </p:sp>
      <p:sp>
        <p:nvSpPr>
          <p:cNvPr id="8" name="矩形 7">
            <a:extLst>
              <a:ext uri="{FF2B5EF4-FFF2-40B4-BE49-F238E27FC236}">
                <a16:creationId xmlns:a16="http://schemas.microsoft.com/office/drawing/2014/main" id="{604E8B14-169D-584B-AEB9-8C80F7FC849C}"/>
              </a:ext>
            </a:extLst>
          </p:cNvPr>
          <p:cNvSpPr/>
          <p:nvPr/>
        </p:nvSpPr>
        <p:spPr>
          <a:xfrm>
            <a:off x="492235" y="5287434"/>
            <a:ext cx="11128828" cy="369332"/>
          </a:xfrm>
          <a:prstGeom prst="rect">
            <a:avLst/>
          </a:prstGeom>
        </p:spPr>
        <p:txBody>
          <a:bodyPr wrap="square">
            <a:spAutoFit/>
          </a:bodyPr>
          <a:lstStyle/>
          <a:p>
            <a:pPr algn="r"/>
            <a:r>
              <a:rPr lang="zh-CN" altLang="en-US" dirty="0">
                <a:latin typeface="Drive Medium" panose="020B0103030500020004" pitchFamily="34" charset="0"/>
                <a:ea typeface="LANTINGHEI SC DEMIBOLD" panose="02000000000000000000" pitchFamily="2" charset="-122"/>
              </a:rPr>
              <a:t>MPOWER 系列政策能够逆转烟草流行趋势并防止烟草相关性死亡。</a:t>
            </a:r>
          </a:p>
        </p:txBody>
      </p:sp>
      <p:sp>
        <p:nvSpPr>
          <p:cNvPr id="3" name="标题 2">
            <a:extLst>
              <a:ext uri="{FF2B5EF4-FFF2-40B4-BE49-F238E27FC236}">
                <a16:creationId xmlns:a16="http://schemas.microsoft.com/office/drawing/2014/main" id="{20100DAA-E585-6949-96C2-F0463F5DCF1F}"/>
              </a:ext>
            </a:extLst>
          </p:cNvPr>
          <p:cNvSpPr>
            <a:spLocks noGrp="1"/>
          </p:cNvSpPr>
          <p:nvPr>
            <p:ph type="title"/>
          </p:nvPr>
        </p:nvSpPr>
        <p:spPr/>
        <p:txBody>
          <a:bodyPr/>
          <a:lstStyle/>
          <a:p>
            <a:endParaRPr lang="zh-CN" altLang="en-US"/>
          </a:p>
        </p:txBody>
      </p:sp>
    </p:spTree>
    <p:extLst>
      <p:ext uri="{BB962C8B-B14F-4D97-AF65-F5344CB8AC3E}">
        <p14:creationId xmlns:p14="http://schemas.microsoft.com/office/powerpoint/2010/main" val="40796121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431352D9-A5A2-4145-B50D-F1C5E6D00A2B}"/>
              </a:ext>
            </a:extLst>
          </p:cNvPr>
          <p:cNvSpPr>
            <a:spLocks noGrp="1"/>
          </p:cNvSpPr>
          <p:nvPr>
            <p:ph type="title"/>
          </p:nvPr>
        </p:nvSpPr>
        <p:spPr/>
        <p:txBody>
          <a:bodyPr/>
          <a:lstStyle/>
          <a:p>
            <a:r>
              <a:rPr lang="zh-CN" altLang="en-US" dirty="0"/>
              <a:t>烟草税可减少烟草消费</a:t>
            </a:r>
          </a:p>
        </p:txBody>
      </p:sp>
      <p:sp>
        <p:nvSpPr>
          <p:cNvPr id="5" name="文本占位符 4">
            <a:extLst>
              <a:ext uri="{FF2B5EF4-FFF2-40B4-BE49-F238E27FC236}">
                <a16:creationId xmlns:a16="http://schemas.microsoft.com/office/drawing/2014/main" id="{D49373FD-C5CA-AD42-9913-1D85B688C473}"/>
              </a:ext>
            </a:extLst>
          </p:cNvPr>
          <p:cNvSpPr>
            <a:spLocks noGrp="1"/>
          </p:cNvSpPr>
          <p:nvPr>
            <p:ph type="body" sz="quarter" idx="11"/>
          </p:nvPr>
        </p:nvSpPr>
        <p:spPr/>
        <p:txBody>
          <a:bodyPr/>
          <a:lstStyle/>
          <a:p>
            <a:r>
              <a:rPr lang="zh-CN" altLang="en-US" dirty="0"/>
              <a:t>南非烟草消费量与烟草税率的关系</a:t>
            </a:r>
          </a:p>
        </p:txBody>
      </p:sp>
      <p:sp>
        <p:nvSpPr>
          <p:cNvPr id="7" name="内容占位符 6">
            <a:extLst>
              <a:ext uri="{FF2B5EF4-FFF2-40B4-BE49-F238E27FC236}">
                <a16:creationId xmlns:a16="http://schemas.microsoft.com/office/drawing/2014/main" id="{93FC7130-008A-7F4E-8369-D90495199F88}"/>
              </a:ext>
            </a:extLst>
          </p:cNvPr>
          <p:cNvSpPr>
            <a:spLocks noGrp="1"/>
          </p:cNvSpPr>
          <p:nvPr>
            <p:ph sz="quarter" idx="13"/>
          </p:nvPr>
        </p:nvSpPr>
        <p:spPr/>
        <p:txBody>
          <a:bodyPr>
            <a:normAutofit/>
          </a:bodyPr>
          <a:lstStyle/>
          <a:p>
            <a:r>
              <a:rPr lang="zh-CN" altLang="en-US" dirty="0"/>
              <a:t>征收烟草税的目的是逐步降低烟草制品的价格可承受水平，这就需要政府必须定期提高税率，以确保烟草制品的实际价格上升速度超过消费者的消费能力提高速度，并保证所有烟草制品税率都得到提高，包括吸食最多和价格最低廉的烟草产品。</a:t>
            </a:r>
            <a:endParaRPr lang="en-US" altLang="zh-CN" dirty="0">
              <a:solidFill>
                <a:schemeClr val="accent3">
                  <a:lumMod val="50000"/>
                </a:schemeClr>
              </a:solidFill>
            </a:endParaRPr>
          </a:p>
          <a:p>
            <a:r>
              <a:rPr lang="zh-CN" altLang="en" sz="700" dirty="0">
                <a:solidFill>
                  <a:schemeClr val="accent3">
                    <a:lumMod val="50000"/>
                  </a:schemeClr>
                </a:solidFill>
              </a:rPr>
              <a:t>来源</a:t>
            </a:r>
            <a:r>
              <a:rPr lang="zh-CN" altLang="en-US" sz="700" dirty="0">
                <a:solidFill>
                  <a:schemeClr val="accent3">
                    <a:lumMod val="50000"/>
                  </a:schemeClr>
                </a:solidFill>
              </a:rPr>
              <a:t>：</a:t>
            </a:r>
            <a:r>
              <a:rPr lang="en" altLang="zh-CN" sz="700" dirty="0">
                <a:solidFill>
                  <a:schemeClr val="accent3">
                    <a:lumMod val="50000"/>
                  </a:schemeClr>
                </a:solidFill>
              </a:rPr>
              <a:t>van </a:t>
            </a:r>
            <a:r>
              <a:rPr lang="en" altLang="zh-CN" sz="700" dirty="0" err="1">
                <a:solidFill>
                  <a:schemeClr val="accent3">
                    <a:lumMod val="50000"/>
                  </a:schemeClr>
                </a:solidFill>
              </a:rPr>
              <a:t>Walbeek</a:t>
            </a:r>
            <a:r>
              <a:rPr lang="en" altLang="zh-CN" sz="700" dirty="0">
                <a:solidFill>
                  <a:schemeClr val="accent3">
                    <a:lumMod val="50000"/>
                  </a:schemeClr>
                </a:solidFill>
              </a:rPr>
              <a:t> C. Tobacco excise taxation in South Africa: tools for advancing tobacco control in the </a:t>
            </a:r>
            <a:r>
              <a:rPr lang="en" altLang="zh-CN" sz="700" dirty="0" err="1">
                <a:solidFill>
                  <a:schemeClr val="accent3">
                    <a:lumMod val="50000"/>
                  </a:schemeClr>
                </a:solidFill>
              </a:rPr>
              <a:t>XXIst</a:t>
            </a:r>
            <a:r>
              <a:rPr lang="en" altLang="zh-CN" sz="700" dirty="0">
                <a:solidFill>
                  <a:schemeClr val="accent3">
                    <a:lumMod val="50000"/>
                  </a:schemeClr>
                </a:solidFill>
              </a:rPr>
              <a:t> century: success stories and lessons learned. Geneva, World Health Organization, 2003 (http://</a:t>
            </a:r>
            <a:r>
              <a:rPr lang="en" altLang="zh-CN" sz="700" dirty="0" err="1">
                <a:solidFill>
                  <a:schemeClr val="accent3">
                    <a:lumMod val="50000"/>
                  </a:schemeClr>
                </a:solidFill>
              </a:rPr>
              <a:t>www.who.int</a:t>
            </a:r>
            <a:r>
              <a:rPr lang="en" altLang="zh-CN" sz="700" dirty="0">
                <a:solidFill>
                  <a:schemeClr val="accent3">
                    <a:lumMod val="50000"/>
                  </a:schemeClr>
                </a:solidFill>
              </a:rPr>
              <a:t>/tobacco/training/ </a:t>
            </a:r>
            <a:r>
              <a:rPr lang="en" altLang="zh-CN" sz="700" dirty="0" err="1">
                <a:solidFill>
                  <a:schemeClr val="accent3">
                    <a:lumMod val="50000"/>
                  </a:schemeClr>
                </a:solidFill>
              </a:rPr>
              <a:t>success_stories</a:t>
            </a:r>
            <a:r>
              <a:rPr lang="en" altLang="zh-CN" sz="700" dirty="0">
                <a:solidFill>
                  <a:schemeClr val="accent3">
                    <a:lumMod val="50000"/>
                  </a:schemeClr>
                </a:solidFill>
              </a:rPr>
              <a:t>/</a:t>
            </a:r>
            <a:r>
              <a:rPr lang="en" altLang="zh-CN" sz="700" dirty="0" err="1">
                <a:solidFill>
                  <a:schemeClr val="accent3">
                    <a:lumMod val="50000"/>
                  </a:schemeClr>
                </a:solidFill>
              </a:rPr>
              <a:t>en</a:t>
            </a:r>
            <a:r>
              <a:rPr lang="en" altLang="zh-CN" sz="700" dirty="0">
                <a:solidFill>
                  <a:schemeClr val="accent3">
                    <a:lumMod val="50000"/>
                  </a:schemeClr>
                </a:solidFill>
              </a:rPr>
              <a:t>/</a:t>
            </a:r>
            <a:r>
              <a:rPr lang="en" altLang="zh-CN" sz="700" dirty="0" err="1">
                <a:solidFill>
                  <a:schemeClr val="accent3">
                    <a:lumMod val="50000"/>
                  </a:schemeClr>
                </a:solidFill>
              </a:rPr>
              <a:t>best_practices_south_africa_taxation.pdf</a:t>
            </a:r>
            <a:r>
              <a:rPr lang="en" altLang="zh-CN" sz="700" dirty="0">
                <a:solidFill>
                  <a:schemeClr val="accent3">
                    <a:lumMod val="50000"/>
                  </a:schemeClr>
                </a:solidFill>
              </a:rPr>
              <a:t>, accessed 6 December 2007). </a:t>
            </a:r>
            <a:r>
              <a:rPr lang="zh-CN" altLang="en" sz="700" dirty="0">
                <a:solidFill>
                  <a:schemeClr val="accent3">
                    <a:lumMod val="50000"/>
                  </a:schemeClr>
                </a:solidFill>
              </a:rPr>
              <a:t>其他信息</a:t>
            </a:r>
            <a:r>
              <a:rPr lang="zh-CN" altLang="en-US" sz="700" dirty="0">
                <a:solidFill>
                  <a:schemeClr val="accent3">
                    <a:lumMod val="50000"/>
                  </a:schemeClr>
                </a:solidFill>
              </a:rPr>
              <a:t>来自与 </a:t>
            </a:r>
            <a:r>
              <a:rPr lang="en" altLang="zh-CN" sz="700" dirty="0">
                <a:solidFill>
                  <a:schemeClr val="accent3">
                    <a:lumMod val="50000"/>
                  </a:schemeClr>
                </a:solidFill>
              </a:rPr>
              <a:t>van </a:t>
            </a:r>
            <a:r>
              <a:rPr lang="en" altLang="zh-CN" sz="700" dirty="0" err="1">
                <a:solidFill>
                  <a:schemeClr val="accent3">
                    <a:lumMod val="50000"/>
                  </a:schemeClr>
                </a:solidFill>
              </a:rPr>
              <a:t>Walbeek</a:t>
            </a:r>
            <a:r>
              <a:rPr lang="zh-CN" altLang="en-US" sz="700" dirty="0">
                <a:solidFill>
                  <a:schemeClr val="accent3">
                    <a:lumMod val="50000"/>
                  </a:schemeClr>
                </a:solidFill>
              </a:rPr>
              <a:t> 的个人交流</a:t>
            </a:r>
          </a:p>
        </p:txBody>
      </p:sp>
      <p:graphicFrame>
        <p:nvGraphicFramePr>
          <p:cNvPr id="17" name="内容占位符 16">
            <a:extLst>
              <a:ext uri="{FF2B5EF4-FFF2-40B4-BE49-F238E27FC236}">
                <a16:creationId xmlns:a16="http://schemas.microsoft.com/office/drawing/2014/main" id="{46041067-7E12-0343-968C-E46B7A18A566}"/>
              </a:ext>
            </a:extLst>
          </p:cNvPr>
          <p:cNvGraphicFramePr>
            <a:graphicFrameLocks noGrp="1"/>
          </p:cNvGraphicFramePr>
          <p:nvPr>
            <p:ph sz="quarter" idx="12"/>
            <p:extLst>
              <p:ext uri="{D42A27DB-BD31-4B8C-83A1-F6EECF244321}">
                <p14:modId xmlns:p14="http://schemas.microsoft.com/office/powerpoint/2010/main" val="99478433"/>
              </p:ext>
            </p:extLst>
          </p:nvPr>
        </p:nvGraphicFramePr>
        <p:xfrm>
          <a:off x="838200" y="2647950"/>
          <a:ext cx="5257800" cy="33750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430335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a:extLst>
              <a:ext uri="{FF2B5EF4-FFF2-40B4-BE49-F238E27FC236}">
                <a16:creationId xmlns:a16="http://schemas.microsoft.com/office/drawing/2014/main" id="{F231E053-F1C6-A141-B115-876BC4FCEB9F}"/>
              </a:ext>
            </a:extLst>
          </p:cNvPr>
          <p:cNvSpPr>
            <a:spLocks noGrp="1"/>
          </p:cNvSpPr>
          <p:nvPr>
            <p:ph sz="quarter" idx="12"/>
          </p:nvPr>
        </p:nvSpPr>
        <p:spPr/>
        <p:txBody>
          <a:bodyPr anchor="ctr">
            <a:normAutofit/>
          </a:bodyPr>
          <a:lstStyle/>
          <a:p>
            <a:r>
              <a:rPr lang="zh-CN" altLang="en-US" dirty="0"/>
              <a:t>消费税可以是从量税或从价税，或者二者结合来使用。在零售价格、税收收入、产品种类和质量等方面，这两种消费税各有优势和不足。从量税（比如每包 </a:t>
            </a:r>
            <a:r>
              <a:rPr lang="en-US" altLang="zh-CN" dirty="0"/>
              <a:t>20</a:t>
            </a:r>
            <a:r>
              <a:rPr lang="zh-CN" altLang="en-US" dirty="0"/>
              <a:t> 支卷烟征税 </a:t>
            </a:r>
            <a:r>
              <a:rPr lang="en-US" altLang="zh-CN" dirty="0"/>
              <a:t>1</a:t>
            </a:r>
            <a:r>
              <a:rPr lang="zh-CN" altLang="en-US" dirty="0"/>
              <a:t> 美元或相当的当地货币金额）可以保障政府收入不受烟草制造商降价的影响</a:t>
            </a:r>
            <a:r>
              <a:rPr lang="en-US" altLang="zh-CN" dirty="0"/>
              <a:t>, </a:t>
            </a:r>
            <a:r>
              <a:rPr lang="zh-CN" altLang="en-US" dirty="0"/>
              <a:t>这种方式计算起来更方便</a:t>
            </a:r>
            <a:r>
              <a:rPr lang="en-US" altLang="zh-CN" dirty="0"/>
              <a:t>,</a:t>
            </a:r>
            <a:r>
              <a:rPr lang="zh-CN" altLang="en-US" dirty="0"/>
              <a:t>并且可以自动地加以调整，同时，这种方式对于降低烟草消费的作用也更明显，特别是当随着通货膨胀自动调节时。从量税应当与通货膨胀水平保持一致</a:t>
            </a:r>
            <a:r>
              <a:rPr lang="en-US" altLang="zh-CN" dirty="0"/>
              <a:t>, </a:t>
            </a:r>
            <a:r>
              <a:rPr lang="zh-CN" altLang="en-US" dirty="0"/>
              <a:t>并定期进行调整，以适应消费者的购买力提高，从而保持降低烟草消费水平的效果。而另一方面，从价税能够自动地与通货膨胀水平保持一致，同时如果烟草企业提高产品价格，还能够增加收入。但是，在烟草制品价格差异很大的国家，提高从价税可能会在很大程度上鼓励吸烟者转向低价位产品，从而降低烟税措施的健康效益。</a:t>
            </a:r>
          </a:p>
        </p:txBody>
      </p:sp>
      <p:sp>
        <p:nvSpPr>
          <p:cNvPr id="4" name="文本占位符 3">
            <a:extLst>
              <a:ext uri="{FF2B5EF4-FFF2-40B4-BE49-F238E27FC236}">
                <a16:creationId xmlns:a16="http://schemas.microsoft.com/office/drawing/2014/main" id="{9A656D36-8E46-1645-9C86-2E0FE4A7A4C5}"/>
              </a:ext>
            </a:extLst>
          </p:cNvPr>
          <p:cNvSpPr>
            <a:spLocks noGrp="1"/>
          </p:cNvSpPr>
          <p:nvPr>
            <p:ph type="body" sz="quarter" idx="11"/>
          </p:nvPr>
        </p:nvSpPr>
        <p:spPr>
          <a:xfrm>
            <a:off x="838200" y="513555"/>
            <a:ext cx="8817732" cy="1434610"/>
          </a:xfrm>
        </p:spPr>
        <p:txBody>
          <a:bodyPr/>
          <a:lstStyle/>
          <a:p>
            <a:r>
              <a:rPr lang="en-US" altLang="zh-CN" dirty="0"/>
              <a:t>R1</a:t>
            </a:r>
            <a:r>
              <a:rPr lang="zh-CN" altLang="en-US" dirty="0"/>
              <a:t> 干预：</a:t>
            </a:r>
            <a:r>
              <a:rPr lang="zh-CN" altLang="en-US" dirty="0">
                <a:solidFill>
                  <a:schemeClr val="tx1"/>
                </a:solidFill>
              </a:rPr>
              <a:t>提高烟草制品税率，保证定期对税率进行调整，以适应通货膨胀速度，确保税率上升速度快于消费者消费能力的提高速度</a:t>
            </a:r>
          </a:p>
        </p:txBody>
      </p:sp>
    </p:spTree>
    <p:extLst>
      <p:ext uri="{BB962C8B-B14F-4D97-AF65-F5344CB8AC3E}">
        <p14:creationId xmlns:p14="http://schemas.microsoft.com/office/powerpoint/2010/main" val="31960055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extLst>
              <a:ext uri="{BEBA8EAE-BF5A-486C-A8C5-ECC9F3942E4B}">
                <a14:imgProps xmlns:a14="http://schemas.microsoft.com/office/drawing/2010/main">
                  <a14:imgLayer r:embed="rId4">
                    <a14:imgEffect>
                      <a14:sharpenSoften amount="-30000"/>
                    </a14:imgEffect>
                    <a14:imgEffect>
                      <a14:saturation sat="70000"/>
                    </a14:imgEffect>
                  </a14:imgLayer>
                </a14:imgProps>
              </a:ext>
            </a:extLst>
          </a:blip>
          <a:srcRect/>
          <a:stretch>
            <a:fillRect l="-7000" r="-7000"/>
          </a:stretch>
        </a:blipFill>
        <a:effectLst/>
      </p:bgPr>
    </p:bg>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1690EF52-284A-9A49-A181-E0F923BBBCA7}"/>
              </a:ext>
            </a:extLst>
          </p:cNvPr>
          <p:cNvSpPr>
            <a:spLocks noGrp="1"/>
          </p:cNvSpPr>
          <p:nvPr>
            <p:ph type="body" sz="quarter" idx="13"/>
          </p:nvPr>
        </p:nvSpPr>
        <p:spPr/>
        <p:txBody>
          <a:bodyPr/>
          <a:lstStyle/>
          <a:p>
            <a:r>
              <a:rPr lang="zh-CN" altLang="en-US" dirty="0"/>
              <a:t>一个光明美好的未来</a:t>
            </a:r>
          </a:p>
        </p:txBody>
      </p:sp>
      <p:sp>
        <p:nvSpPr>
          <p:cNvPr id="4" name="内容占位符 3">
            <a:extLst>
              <a:ext uri="{FF2B5EF4-FFF2-40B4-BE49-F238E27FC236}">
                <a16:creationId xmlns:a16="http://schemas.microsoft.com/office/drawing/2014/main" id="{FE589CA1-D4E4-E446-8AE4-1175466A9994}"/>
              </a:ext>
            </a:extLst>
          </p:cNvPr>
          <p:cNvSpPr>
            <a:spLocks noGrp="1"/>
          </p:cNvSpPr>
          <p:nvPr>
            <p:ph sz="quarter" idx="12"/>
          </p:nvPr>
        </p:nvSpPr>
        <p:spPr/>
        <p:txBody>
          <a:bodyPr/>
          <a:lstStyle/>
          <a:p>
            <a:r>
              <a:rPr lang="zh-CN" altLang="en" sz="1800" dirty="0">
                <a:solidFill>
                  <a:srgbClr val="372A6B"/>
                </a:solidFill>
              </a:rPr>
              <a:t>世界银行</a:t>
            </a:r>
            <a:r>
              <a:rPr lang="zh-CN" altLang="en-US" sz="1800" dirty="0">
                <a:solidFill>
                  <a:srgbClr val="372A6B"/>
                </a:solidFill>
              </a:rPr>
              <a:t>：应对流行病（</a:t>
            </a:r>
            <a:r>
              <a:rPr lang="en" altLang="zh-CN" sz="1800" dirty="0">
                <a:solidFill>
                  <a:srgbClr val="372A6B"/>
                </a:solidFill>
              </a:rPr>
              <a:t>1999</a:t>
            </a:r>
            <a:r>
              <a:rPr lang="zh-CN" altLang="en-US" sz="1800" dirty="0">
                <a:solidFill>
                  <a:srgbClr val="372A6B"/>
                </a:solidFill>
              </a:rPr>
              <a:t>）</a:t>
            </a:r>
            <a:endParaRPr lang="en-US" altLang="zh-CN" sz="1800" dirty="0">
              <a:solidFill>
                <a:srgbClr val="372A6B"/>
              </a:solidFill>
            </a:endParaRPr>
          </a:p>
          <a:p>
            <a:endParaRPr lang="en-US" altLang="zh-CN" sz="1800" dirty="0">
              <a:solidFill>
                <a:srgbClr val="372A6B"/>
              </a:solidFill>
            </a:endParaRPr>
          </a:p>
          <a:p>
            <a:r>
              <a:rPr lang="zh-CN" altLang="en" dirty="0"/>
              <a:t>数学建模</a:t>
            </a:r>
            <a:r>
              <a:rPr lang="zh-CN" altLang="en-US" dirty="0"/>
              <a:t>表明，提高烟草税将使全球烟草实际价格提升 </a:t>
            </a:r>
            <a:r>
              <a:rPr lang="en-US" altLang="zh-CN" dirty="0"/>
              <a:t>10%……</a:t>
            </a:r>
            <a:r>
              <a:rPr lang="zh-CN" altLang="en-US" dirty="0"/>
              <a:t>这将至少防止千万人死于与烟草相关的疾病。</a:t>
            </a:r>
            <a:endParaRPr lang="en" altLang="zh-CN" dirty="0"/>
          </a:p>
        </p:txBody>
      </p:sp>
    </p:spTree>
    <p:extLst>
      <p:ext uri="{BB962C8B-B14F-4D97-AF65-F5344CB8AC3E}">
        <p14:creationId xmlns:p14="http://schemas.microsoft.com/office/powerpoint/2010/main" val="11508861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a:extLst>
              <a:ext uri="{FF2B5EF4-FFF2-40B4-BE49-F238E27FC236}">
                <a16:creationId xmlns:a16="http://schemas.microsoft.com/office/drawing/2014/main" id="{8AD2C158-FE3B-604B-BB88-1BAA06349EB7}"/>
              </a:ext>
            </a:extLst>
          </p:cNvPr>
          <p:cNvSpPr>
            <a:spLocks noGrp="1"/>
          </p:cNvSpPr>
          <p:nvPr>
            <p:ph sz="quarter" idx="12"/>
          </p:nvPr>
        </p:nvSpPr>
        <p:spPr/>
        <p:txBody>
          <a:bodyPr>
            <a:normAutofit/>
          </a:bodyPr>
          <a:lstStyle/>
          <a:p>
            <a:r>
              <a:rPr lang="zh-CN" altLang="en-US" dirty="0"/>
              <a:t>面向烟草加工商的中央集权税收体制也可以减少非法贸易活动，可使监管更加简便易行。国家必须加强税收管理与海关部门的监管能力，特别是针对那些走私和</a:t>
            </a:r>
            <a:r>
              <a:rPr lang="en-US" altLang="zh-CN" dirty="0"/>
              <a:t>/</a:t>
            </a:r>
            <a:r>
              <a:rPr lang="zh-CN" altLang="en-US" dirty="0"/>
              <a:t>或逃税猖獗的地区。采用最前沿的检验技术，海关官员之间更好地进行沟通，以及高水准的执法力度，对减少非法贸易十分重要。除此以外，在每件零售商品的包装上粘贴税票，强有力法律支撑下的执法力度，政府记录的有效保存，以及强制要求使用当地语言在包装上提供警示信息，也是降低非法贸易的有效手段。所有这些措施都需要强有力的政府承诺，遏制非法贸易活动。</a:t>
            </a:r>
          </a:p>
          <a:p>
            <a:r>
              <a:rPr lang="zh-CN" altLang="en-US" dirty="0"/>
              <a:t>加强打击烟草走私的全球性行动。框架公约缔约国正在协商起草一部全新的，对非法贸易具有法律约束力的议定书。作为全球反吸烟措施的一部分，它将打击走私及假冒活动。在烟草走私这一重要问题上，这部议定书会重点强调加强国际协调。</a:t>
            </a:r>
          </a:p>
        </p:txBody>
      </p:sp>
      <p:sp>
        <p:nvSpPr>
          <p:cNvPr id="4" name="文本占位符 3">
            <a:extLst>
              <a:ext uri="{FF2B5EF4-FFF2-40B4-BE49-F238E27FC236}">
                <a16:creationId xmlns:a16="http://schemas.microsoft.com/office/drawing/2014/main" id="{9F5BEA84-C987-A249-A7B8-B22FDE4B3535}"/>
              </a:ext>
            </a:extLst>
          </p:cNvPr>
          <p:cNvSpPr>
            <a:spLocks noGrp="1"/>
          </p:cNvSpPr>
          <p:nvPr>
            <p:ph type="body" sz="quarter" idx="11"/>
          </p:nvPr>
        </p:nvSpPr>
        <p:spPr/>
        <p:txBody>
          <a:bodyPr/>
          <a:lstStyle/>
          <a:p>
            <a:r>
              <a:rPr lang="en-US" altLang="zh-CN" dirty="0"/>
              <a:t>R2</a:t>
            </a:r>
            <a:r>
              <a:rPr lang="zh-CN" altLang="en-US" dirty="0"/>
              <a:t> 干预：加强税收管理，减少烟草制品非法交易</a:t>
            </a:r>
          </a:p>
        </p:txBody>
      </p:sp>
    </p:spTree>
    <p:extLst>
      <p:ext uri="{BB962C8B-B14F-4D97-AF65-F5344CB8AC3E}">
        <p14:creationId xmlns:p14="http://schemas.microsoft.com/office/powerpoint/2010/main" val="24929454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4F6847A7-FBFA-5D4F-A81D-495FE2B32ACE}"/>
              </a:ext>
            </a:extLst>
          </p:cNvPr>
          <p:cNvSpPr>
            <a:spLocks noGrp="1"/>
          </p:cNvSpPr>
          <p:nvPr>
            <p:ph type="title"/>
          </p:nvPr>
        </p:nvSpPr>
        <p:spPr/>
        <p:txBody>
          <a:bodyPr/>
          <a:lstStyle/>
          <a:p>
            <a:r>
              <a:rPr lang="en-US" altLang="zh-CN" dirty="0"/>
              <a:t>M</a:t>
            </a:r>
            <a:r>
              <a:rPr lang="zh-CN" altLang="en-US" dirty="0"/>
              <a:t>：监测烟草使用</a:t>
            </a:r>
          </a:p>
        </p:txBody>
      </p:sp>
      <p:sp>
        <p:nvSpPr>
          <p:cNvPr id="9" name="文本占位符 8">
            <a:extLst>
              <a:ext uri="{FF2B5EF4-FFF2-40B4-BE49-F238E27FC236}">
                <a16:creationId xmlns:a16="http://schemas.microsoft.com/office/drawing/2014/main" id="{A9BE19B9-E6EC-8C44-A116-F6288CA52D64}"/>
              </a:ext>
            </a:extLst>
          </p:cNvPr>
          <p:cNvSpPr>
            <a:spLocks noGrp="1"/>
          </p:cNvSpPr>
          <p:nvPr>
            <p:ph type="body" sz="quarter" idx="11"/>
          </p:nvPr>
        </p:nvSpPr>
        <p:spPr/>
        <p:txBody>
          <a:bodyPr/>
          <a:lstStyle/>
          <a:p>
            <a:r>
              <a:rPr lang="zh-CN" altLang="en-US" dirty="0"/>
              <a:t>监测数据的重要性</a:t>
            </a:r>
          </a:p>
        </p:txBody>
      </p:sp>
      <p:sp>
        <p:nvSpPr>
          <p:cNvPr id="10" name="内容占位符 9">
            <a:extLst>
              <a:ext uri="{FF2B5EF4-FFF2-40B4-BE49-F238E27FC236}">
                <a16:creationId xmlns:a16="http://schemas.microsoft.com/office/drawing/2014/main" id="{1A3F0D87-DEA1-A646-9A2E-912296F46FB7}"/>
              </a:ext>
            </a:extLst>
          </p:cNvPr>
          <p:cNvSpPr>
            <a:spLocks noGrp="1"/>
          </p:cNvSpPr>
          <p:nvPr>
            <p:ph sz="quarter" idx="12"/>
          </p:nvPr>
        </p:nvSpPr>
        <p:spPr/>
        <p:txBody>
          <a:bodyPr>
            <a:normAutofit/>
          </a:bodyPr>
          <a:lstStyle/>
          <a:p>
            <a:r>
              <a:rPr lang="zh-CN" altLang="en-US" dirty="0"/>
              <a:t>全球范围内的有效监测对于成功扭转烟草流行至关重要。为保证 </a:t>
            </a:r>
            <a:r>
              <a:rPr lang="en-US" altLang="zh-CN" dirty="0"/>
              <a:t>MPOWER</a:t>
            </a:r>
            <a:r>
              <a:rPr lang="zh-CN" altLang="en-US" dirty="0"/>
              <a:t> 系列政策的其他五项成功施行，</a:t>
            </a:r>
            <a:r>
              <a:rPr lang="zh-CN" altLang="en" dirty="0"/>
              <a:t>监测数据</a:t>
            </a:r>
            <a:r>
              <a:rPr lang="zh-CN" altLang="en-US" dirty="0"/>
              <a:t>不可或缺。唯有精确监测，才能及早发现烟草问题，正确理解烟草问题，及时实施有效干预。</a:t>
            </a:r>
            <a:endParaRPr lang="en-US" altLang="zh-CN" dirty="0"/>
          </a:p>
          <a:p>
            <a:r>
              <a:rPr lang="zh-CN" altLang="en-US" dirty="0"/>
              <a:t>全面监测有助于政府、国民全面了解烟草危害现实，实现控烟资源精准施力；有利于确保政策实施有效性，政策实施针对性。</a:t>
            </a:r>
          </a:p>
        </p:txBody>
      </p:sp>
    </p:spTree>
    <p:extLst>
      <p:ext uri="{BB962C8B-B14F-4D97-AF65-F5344CB8AC3E}">
        <p14:creationId xmlns:p14="http://schemas.microsoft.com/office/powerpoint/2010/main" val="5757401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E48DC6-D4EB-D341-9930-3F9A532170C7}"/>
              </a:ext>
            </a:extLst>
          </p:cNvPr>
          <p:cNvSpPr>
            <a:spLocks noGrp="1"/>
          </p:cNvSpPr>
          <p:nvPr>
            <p:ph type="title"/>
          </p:nvPr>
        </p:nvSpPr>
        <p:spPr/>
        <p:txBody>
          <a:bodyPr/>
          <a:lstStyle/>
          <a:p>
            <a:r>
              <a:rPr lang="en-US" altLang="zh-CN" dirty="0"/>
              <a:t>M</a:t>
            </a:r>
            <a:r>
              <a:rPr lang="zh-CN" altLang="en-US" dirty="0"/>
              <a:t>：监测烟草使用</a:t>
            </a:r>
            <a:endParaRPr kumimoji="1" lang="zh-CN" altLang="en-US" dirty="0"/>
          </a:p>
        </p:txBody>
      </p:sp>
      <p:sp>
        <p:nvSpPr>
          <p:cNvPr id="4" name="文本占位符 3">
            <a:extLst>
              <a:ext uri="{FF2B5EF4-FFF2-40B4-BE49-F238E27FC236}">
                <a16:creationId xmlns:a16="http://schemas.microsoft.com/office/drawing/2014/main" id="{700D784B-B187-F442-9132-CB908842FBDB}"/>
              </a:ext>
            </a:extLst>
          </p:cNvPr>
          <p:cNvSpPr>
            <a:spLocks noGrp="1"/>
          </p:cNvSpPr>
          <p:nvPr>
            <p:ph type="body" sz="quarter" idx="11"/>
          </p:nvPr>
        </p:nvSpPr>
        <p:spPr/>
        <p:txBody>
          <a:bodyPr/>
          <a:lstStyle/>
          <a:p>
            <a:r>
              <a:rPr kumimoji="1" lang="zh-CN" altLang="en-US" dirty="0"/>
              <a:t>有效监测系统的特征</a:t>
            </a:r>
          </a:p>
        </p:txBody>
      </p:sp>
      <p:sp>
        <p:nvSpPr>
          <p:cNvPr id="5" name="内容占位符 4">
            <a:extLst>
              <a:ext uri="{FF2B5EF4-FFF2-40B4-BE49-F238E27FC236}">
                <a16:creationId xmlns:a16="http://schemas.microsoft.com/office/drawing/2014/main" id="{FACC36CC-43D9-3541-8D3F-784D6900448D}"/>
              </a:ext>
            </a:extLst>
          </p:cNvPr>
          <p:cNvSpPr>
            <a:spLocks noGrp="1"/>
          </p:cNvSpPr>
          <p:nvPr>
            <p:ph sz="quarter" idx="12"/>
          </p:nvPr>
        </p:nvSpPr>
        <p:spPr/>
        <p:txBody>
          <a:bodyPr/>
          <a:lstStyle/>
          <a:p>
            <a:r>
              <a:rPr lang="zh-CN" altLang="en-US" dirty="0"/>
              <a:t>高效监测系统应包含烟草流行情况、政策干预成效及烟草产业广告促销现状等检测指标。力求监测结果透明化，为控烟政策的施行以及优化升级提供助力。</a:t>
            </a:r>
            <a:endParaRPr lang="en" altLang="zh-CN" dirty="0"/>
          </a:p>
          <a:p>
            <a:r>
              <a:rPr lang="zh-CN" altLang="en" dirty="0"/>
              <a:t>监测</a:t>
            </a:r>
            <a:r>
              <a:rPr lang="zh-CN" altLang="en-US" dirty="0"/>
              <a:t>项目力求以小见大，着眼特殊性，探求普遍性。监测等级应分划地区和全国多层级；内容除烟草流行情况外，体现年龄、性别及其他人群特征，并进行监测项目有效性评估。</a:t>
            </a:r>
            <a:endParaRPr lang="en" altLang="zh-CN" dirty="0"/>
          </a:p>
          <a:p>
            <a:r>
              <a:rPr lang="zh-CN" altLang="en-US" dirty="0"/>
              <a:t>系统组织管理立足于稳定经济基础。有效监测系统需要医疗、经济、预防、数据及政府各部门等广泛参与。</a:t>
            </a:r>
            <a:r>
              <a:rPr lang="en-US" altLang="zh-CN" dirty="0"/>
              <a:t>WHO</a:t>
            </a:r>
            <a:r>
              <a:rPr lang="zh-CN" altLang="en-US" dirty="0"/>
              <a:t> 致力于帮助各国建立监测系统。</a:t>
            </a:r>
          </a:p>
        </p:txBody>
      </p:sp>
    </p:spTree>
    <p:extLst>
      <p:ext uri="{BB962C8B-B14F-4D97-AF65-F5344CB8AC3E}">
        <p14:creationId xmlns:p14="http://schemas.microsoft.com/office/powerpoint/2010/main" val="2783602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extLst>
              <a:ext uri="{BEBA8EAE-BF5A-486C-A8C5-ECC9F3942E4B}">
                <a14:imgProps xmlns:a14="http://schemas.microsoft.com/office/drawing/2010/main">
                  <a14:imgLayer r:embed="rId4">
                    <a14:imgEffect>
                      <a14:sharpenSoften amount="-30000"/>
                    </a14:imgEffect>
                    <a14:imgEffect>
                      <a14:saturation sat="70000"/>
                    </a14:imgEffect>
                  </a14:imgLayer>
                </a14:imgProps>
              </a:ext>
            </a:extLst>
          </a:blip>
          <a:srcRect/>
          <a:stretch>
            <a:fillRect l="-23000" r="-23000"/>
          </a:stretch>
        </a:blipFill>
        <a:effectLst/>
      </p:bgPr>
    </p:bg>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A78F2044-409D-A94F-BC4E-E652519E179F}"/>
              </a:ext>
            </a:extLst>
          </p:cNvPr>
          <p:cNvSpPr>
            <a:spLocks noGrp="1"/>
          </p:cNvSpPr>
          <p:nvPr>
            <p:ph type="body" sz="quarter" idx="13"/>
          </p:nvPr>
        </p:nvSpPr>
        <p:spPr/>
        <p:txBody>
          <a:bodyPr/>
          <a:lstStyle/>
          <a:p>
            <a:r>
              <a:rPr lang="zh-CN" altLang="en-US" dirty="0"/>
              <a:t>一个光明健康的未来</a:t>
            </a:r>
          </a:p>
        </p:txBody>
      </p:sp>
      <p:sp>
        <p:nvSpPr>
          <p:cNvPr id="3" name="内容占位符 2">
            <a:extLst>
              <a:ext uri="{FF2B5EF4-FFF2-40B4-BE49-F238E27FC236}">
                <a16:creationId xmlns:a16="http://schemas.microsoft.com/office/drawing/2014/main" id="{7D967776-016B-9340-9EA6-173907BD8EEB}"/>
              </a:ext>
            </a:extLst>
          </p:cNvPr>
          <p:cNvSpPr>
            <a:spLocks noGrp="1"/>
          </p:cNvSpPr>
          <p:nvPr>
            <p:ph sz="quarter" idx="12"/>
          </p:nvPr>
        </p:nvSpPr>
        <p:spPr/>
        <p:txBody>
          <a:bodyPr>
            <a:normAutofit/>
          </a:bodyPr>
          <a:lstStyle/>
          <a:p>
            <a:pPr lvl="0"/>
            <a:r>
              <a:rPr lang="zh-CN" altLang="zh-CN" sz="1600" dirty="0">
                <a:solidFill>
                  <a:srgbClr val="372A6B"/>
                </a:solidFill>
                <a:effectLst>
                  <a:outerShdw blurRad="50800" dist="38100" dir="2700000" algn="tl" rotWithShape="0">
                    <a:prstClr val="black">
                      <a:alpha val="40000"/>
                    </a:prstClr>
                  </a:outerShdw>
                </a:effectLst>
              </a:rPr>
              <a:t>中国疾控中心控烟办主任、中国控制吸烟协会副会长姜垣 </a:t>
            </a:r>
            <a:endParaRPr lang="en-US" altLang="zh-CN" sz="1600" dirty="0">
              <a:solidFill>
                <a:srgbClr val="372A6B"/>
              </a:solidFill>
              <a:effectLst>
                <a:outerShdw blurRad="50800" dist="38100" dir="2700000" algn="tl" rotWithShape="0">
                  <a:prstClr val="black">
                    <a:alpha val="40000"/>
                  </a:prstClr>
                </a:outerShdw>
              </a:effectLst>
            </a:endParaRPr>
          </a:p>
          <a:p>
            <a:pPr lvl="0"/>
            <a:endParaRPr lang="en-US" altLang="zh-CN" dirty="0">
              <a:effectLst>
                <a:outerShdw blurRad="50800" dist="38100" dir="2700000" algn="tl" rotWithShape="0">
                  <a:prstClr val="black">
                    <a:alpha val="40000"/>
                  </a:prstClr>
                </a:outerShdw>
              </a:effectLst>
            </a:endParaRPr>
          </a:p>
          <a:p>
            <a:pPr lvl="0"/>
            <a:r>
              <a:rPr lang="zh-CN" altLang="zh-CN" dirty="0">
                <a:effectLst>
                  <a:outerShdw blurRad="50800" dist="38100" dir="2700000" algn="tl" rotWithShape="0">
                    <a:prstClr val="black">
                      <a:alpha val="40000"/>
                    </a:prstClr>
                  </a:outerShdw>
                </a:effectLst>
              </a:rPr>
              <a:t>未来应该全面加速履行烟草控制框架公约。 </a:t>
            </a:r>
          </a:p>
        </p:txBody>
      </p:sp>
    </p:spTree>
    <p:extLst>
      <p:ext uri="{BB962C8B-B14F-4D97-AF65-F5344CB8AC3E}">
        <p14:creationId xmlns:p14="http://schemas.microsoft.com/office/powerpoint/2010/main" val="13813349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1E614924-30B9-3E42-A361-2ABC463380E9}"/>
              </a:ext>
            </a:extLst>
          </p:cNvPr>
          <p:cNvSpPr>
            <a:spLocks noGrp="1"/>
          </p:cNvSpPr>
          <p:nvPr>
            <p:ph type="title"/>
          </p:nvPr>
        </p:nvSpPr>
        <p:spPr/>
        <p:txBody>
          <a:bodyPr/>
          <a:lstStyle/>
          <a:p>
            <a:r>
              <a:rPr lang="zh-CN" altLang="en-US" dirty="0"/>
              <a:t>目的：建立有效的监测、监督与评价系统，监测烟草使用情况</a:t>
            </a:r>
          </a:p>
        </p:txBody>
      </p:sp>
      <p:sp>
        <p:nvSpPr>
          <p:cNvPr id="6" name="文本占位符 5">
            <a:extLst>
              <a:ext uri="{FF2B5EF4-FFF2-40B4-BE49-F238E27FC236}">
                <a16:creationId xmlns:a16="http://schemas.microsoft.com/office/drawing/2014/main" id="{E01744F0-2578-F542-B581-077722B68F2D}"/>
              </a:ext>
            </a:extLst>
          </p:cNvPr>
          <p:cNvSpPr>
            <a:spLocks noGrp="1"/>
          </p:cNvSpPr>
          <p:nvPr>
            <p:ph type="body" sz="quarter" idx="11"/>
          </p:nvPr>
        </p:nvSpPr>
        <p:spPr>
          <a:xfrm>
            <a:off x="838200" y="1690688"/>
            <a:ext cx="10515600" cy="957262"/>
          </a:xfrm>
        </p:spPr>
        <p:txBody>
          <a:bodyPr/>
          <a:lstStyle/>
          <a:p>
            <a:r>
              <a:rPr lang="en-US" altLang="zh-CN" dirty="0">
                <a:solidFill>
                  <a:schemeClr val="tx1"/>
                </a:solidFill>
              </a:rPr>
              <a:t>M1 </a:t>
            </a:r>
            <a:r>
              <a:rPr lang="zh-CN" altLang="en-US" dirty="0">
                <a:solidFill>
                  <a:schemeClr val="tx1"/>
                </a:solidFill>
              </a:rPr>
              <a:t>交叉活动：</a:t>
            </a:r>
            <a:r>
              <a:rPr lang="zh-CN" altLang="en-US" dirty="0"/>
              <a:t>获取具有代表性，以人群为基础，针对青少年和成年人烟草使用关键性指标的周期性数据</a:t>
            </a:r>
          </a:p>
        </p:txBody>
      </p:sp>
      <p:sp>
        <p:nvSpPr>
          <p:cNvPr id="7" name="内容占位符 6">
            <a:extLst>
              <a:ext uri="{FF2B5EF4-FFF2-40B4-BE49-F238E27FC236}">
                <a16:creationId xmlns:a16="http://schemas.microsoft.com/office/drawing/2014/main" id="{5C308EFE-91B8-054C-8BE9-6695CCDBE93C}"/>
              </a:ext>
            </a:extLst>
          </p:cNvPr>
          <p:cNvSpPr>
            <a:spLocks noGrp="1"/>
          </p:cNvSpPr>
          <p:nvPr>
            <p:ph sz="quarter" idx="12"/>
          </p:nvPr>
        </p:nvSpPr>
        <p:spPr/>
        <p:txBody>
          <a:bodyPr>
            <a:normAutofit lnSpcReduction="10000"/>
          </a:bodyPr>
          <a:lstStyle/>
          <a:p>
            <a:r>
              <a:rPr lang="zh-CN" altLang="en-US" dirty="0"/>
              <a:t>各国在对控烟战略及干预措施进行有效规划时，需要掌握烟草使用方面的准确数据，以便在需要时加以实施，衡量其带来的影响，并适时进行调整，以确保获得成功。精确的数据能够使得干预措施得到正确实施，有效性地衡量带来的影响，并在必要时做出及时的调整，这样可以大大增加获得成功的可能性。所有监测、监督与评价系统都必须使用标准化并具有科学性的数据采集与分析方法。从足够大的样本中随机抽取具有代表性的样本开展的人口调查，能在可接受的调查误差范围内对烟草使用模式进行合理的评估。烟草使用调查可单独进行，亦可结合其它更重要的卫生问题调查一道开展。</a:t>
            </a:r>
          </a:p>
          <a:p>
            <a:r>
              <a:rPr lang="zh-CN" altLang="en-US" dirty="0"/>
              <a:t>调查应该定期重复，使用相同的问题、样本、数据分析技术和报告技术，以使数据能够进行逐年比较。同时需要开展对控烟干预影响的长年精确评估。</a:t>
            </a:r>
          </a:p>
        </p:txBody>
      </p:sp>
    </p:spTree>
    <p:extLst>
      <p:ext uri="{BB962C8B-B14F-4D97-AF65-F5344CB8AC3E}">
        <p14:creationId xmlns:p14="http://schemas.microsoft.com/office/powerpoint/2010/main" val="13344639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15D851-B9E5-064D-A9C8-1624E8544E6E}"/>
              </a:ext>
            </a:extLst>
          </p:cNvPr>
          <p:cNvSpPr>
            <a:spLocks noGrp="1"/>
          </p:cNvSpPr>
          <p:nvPr>
            <p:ph type="title"/>
          </p:nvPr>
        </p:nvSpPr>
        <p:spPr/>
        <p:txBody>
          <a:bodyPr/>
          <a:lstStyle/>
          <a:p>
            <a:r>
              <a:rPr lang="en-US" altLang="zh-CN" dirty="0"/>
              <a:t>MPOWER</a:t>
            </a:r>
            <a:r>
              <a:rPr lang="zh-CN" altLang="en-US" dirty="0"/>
              <a:t> 与国家控烟规划</a:t>
            </a:r>
            <a:endParaRPr kumimoji="1" lang="zh-CN" altLang="en-US" dirty="0"/>
          </a:p>
        </p:txBody>
      </p:sp>
      <p:sp>
        <p:nvSpPr>
          <p:cNvPr id="3" name="文本占位符 2">
            <a:extLst>
              <a:ext uri="{FF2B5EF4-FFF2-40B4-BE49-F238E27FC236}">
                <a16:creationId xmlns:a16="http://schemas.microsoft.com/office/drawing/2014/main" id="{AFD863CB-15C8-6149-B772-927966364F05}"/>
              </a:ext>
            </a:extLst>
          </p:cNvPr>
          <p:cNvSpPr>
            <a:spLocks noGrp="1"/>
          </p:cNvSpPr>
          <p:nvPr>
            <p:ph type="body" sz="quarter" idx="11"/>
          </p:nvPr>
        </p:nvSpPr>
        <p:spPr>
          <a:xfrm>
            <a:off x="838200" y="1690688"/>
            <a:ext cx="10515600" cy="642937"/>
          </a:xfrm>
        </p:spPr>
        <p:txBody>
          <a:bodyPr/>
          <a:lstStyle/>
          <a:p>
            <a:r>
              <a:rPr lang="zh-CN" altLang="en-US" b="1" dirty="0"/>
              <a:t>上海十一年立法控烟路，成绩斐然</a:t>
            </a:r>
            <a:endParaRPr kumimoji="1" lang="zh-CN" altLang="en-US" dirty="0"/>
          </a:p>
        </p:txBody>
      </p:sp>
      <p:sp>
        <p:nvSpPr>
          <p:cNvPr id="7" name="内容占位符 6">
            <a:extLst>
              <a:ext uri="{FF2B5EF4-FFF2-40B4-BE49-F238E27FC236}">
                <a16:creationId xmlns:a16="http://schemas.microsoft.com/office/drawing/2014/main" id="{328C003F-C53D-B045-AD4C-E28BEA3A40AC}"/>
              </a:ext>
            </a:extLst>
          </p:cNvPr>
          <p:cNvSpPr>
            <a:spLocks noGrp="1"/>
          </p:cNvSpPr>
          <p:nvPr>
            <p:ph sz="quarter" idx="12"/>
          </p:nvPr>
        </p:nvSpPr>
        <p:spPr/>
        <p:txBody>
          <a:bodyPr/>
          <a:lstStyle/>
          <a:p>
            <a:r>
              <a:rPr lang="en-US" altLang="zh-CN" dirty="0"/>
              <a:t>《</a:t>
            </a:r>
            <a:r>
              <a:rPr lang="zh-CN" altLang="en-US" dirty="0"/>
              <a:t>上海市公共场所控制吸烟条例</a:t>
            </a:r>
            <a:r>
              <a:rPr lang="en-US" altLang="zh-CN" dirty="0"/>
              <a:t>》2010</a:t>
            </a:r>
            <a:r>
              <a:rPr lang="zh-CN" altLang="en-US" dirty="0"/>
              <a:t> 年 </a:t>
            </a:r>
            <a:r>
              <a:rPr lang="en-US" altLang="zh-CN" dirty="0"/>
              <a:t>3</a:t>
            </a:r>
            <a:r>
              <a:rPr lang="zh-CN" altLang="en-US" dirty="0"/>
              <a:t> 月 </a:t>
            </a:r>
            <a:r>
              <a:rPr lang="en-US" altLang="zh-CN" dirty="0"/>
              <a:t>1</a:t>
            </a:r>
            <a:r>
              <a:rPr lang="zh-CN" altLang="en-US" dirty="0"/>
              <a:t> 日起施行。</a:t>
            </a:r>
            <a:endParaRPr lang="en-US" altLang="zh-CN" dirty="0"/>
          </a:p>
          <a:p>
            <a:r>
              <a:rPr lang="zh-CN" altLang="en-US" dirty="0"/>
              <a:t>按照新规，室内公共场所、公共交通工具内禁止吸烟，中小学校、儿童医院等公共场所室外区域禁止吸烟；并对室外吸烟点的设置提出具体要求，包括须放置收集烟灰、烟蒂等道具。</a:t>
            </a:r>
            <a:endParaRPr lang="en-US" altLang="zh-CN" dirty="0"/>
          </a:p>
        </p:txBody>
      </p:sp>
      <p:pic>
        <p:nvPicPr>
          <p:cNvPr id="1030" name="Picture 6">
            <a:extLst>
              <a:ext uri="{FF2B5EF4-FFF2-40B4-BE49-F238E27FC236}">
                <a16:creationId xmlns:a16="http://schemas.microsoft.com/office/drawing/2014/main" id="{8F002B67-0894-E34C-96E7-57447A1BC853}"/>
              </a:ext>
            </a:extLst>
          </p:cNvPr>
          <p:cNvPicPr>
            <a:picLocks noGrp="1" noChangeAspect="1" noChangeArrowheads="1"/>
          </p:cNvPicPr>
          <p:nvPr>
            <p:ph sz="quarter" idx="14"/>
          </p:nvPr>
        </p:nvPicPr>
        <p:blipFill>
          <a:blip r:embed="rId3">
            <a:extLst>
              <a:ext uri="{28A0092B-C50C-407E-A947-70E740481C1C}">
                <a14:useLocalDpi xmlns:a14="http://schemas.microsoft.com/office/drawing/2010/main" val="0"/>
              </a:ext>
            </a:extLst>
          </a:blip>
          <a:srcRect/>
          <a:stretch>
            <a:fillRect/>
          </a:stretch>
        </p:blipFill>
        <p:spPr bwMode="auto">
          <a:xfrm>
            <a:off x="6196791" y="2646363"/>
            <a:ext cx="5056217" cy="3375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8970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E3BCE916-A3C0-774E-9120-4119736C1855}"/>
              </a:ext>
            </a:extLst>
          </p:cNvPr>
          <p:cNvSpPr>
            <a:spLocks noGrp="1"/>
          </p:cNvSpPr>
          <p:nvPr>
            <p:ph type="title"/>
          </p:nvPr>
        </p:nvSpPr>
        <p:spPr/>
        <p:txBody>
          <a:bodyPr/>
          <a:lstStyle/>
          <a:p>
            <a:r>
              <a:rPr lang="zh-CN" altLang="en-US" dirty="0"/>
              <a:t>公共场所的控烟状况进一步改善</a:t>
            </a:r>
          </a:p>
        </p:txBody>
      </p:sp>
      <p:sp>
        <p:nvSpPr>
          <p:cNvPr id="8" name="文本占位符 7">
            <a:extLst>
              <a:ext uri="{FF2B5EF4-FFF2-40B4-BE49-F238E27FC236}">
                <a16:creationId xmlns:a16="http://schemas.microsoft.com/office/drawing/2014/main" id="{3844508F-642F-2948-915C-CB4306984C77}"/>
              </a:ext>
            </a:extLst>
          </p:cNvPr>
          <p:cNvSpPr>
            <a:spLocks noGrp="1"/>
          </p:cNvSpPr>
          <p:nvPr>
            <p:ph type="body" sz="quarter" idx="11"/>
          </p:nvPr>
        </p:nvSpPr>
        <p:spPr/>
        <p:txBody>
          <a:bodyPr/>
          <a:lstStyle/>
          <a:p>
            <a:r>
              <a:rPr lang="zh-CN" altLang="en-US" dirty="0"/>
              <a:t>市健康促进委员会委托市健康促进中心开展</a:t>
            </a:r>
            <a:r>
              <a:rPr lang="en-US" altLang="zh-CN" dirty="0"/>
              <a:t>《</a:t>
            </a:r>
            <a:r>
              <a:rPr lang="zh-CN" altLang="en-US" dirty="0"/>
              <a:t>条例</a:t>
            </a:r>
            <a:r>
              <a:rPr lang="en-US" altLang="zh-CN" dirty="0"/>
              <a:t>》</a:t>
            </a:r>
            <a:r>
              <a:rPr lang="zh-CN" altLang="en-US" dirty="0"/>
              <a:t>实施情况监测</a:t>
            </a:r>
          </a:p>
        </p:txBody>
      </p:sp>
      <p:graphicFrame>
        <p:nvGraphicFramePr>
          <p:cNvPr id="10" name="内容占位符 9">
            <a:extLst>
              <a:ext uri="{FF2B5EF4-FFF2-40B4-BE49-F238E27FC236}">
                <a16:creationId xmlns:a16="http://schemas.microsoft.com/office/drawing/2014/main" id="{997AF7F1-B87A-6C48-A1EF-ECE9B78D5439}"/>
              </a:ext>
            </a:extLst>
          </p:cNvPr>
          <p:cNvGraphicFramePr>
            <a:graphicFrameLocks noGrp="1"/>
          </p:cNvGraphicFramePr>
          <p:nvPr>
            <p:ph sz="quarter" idx="12"/>
            <p:extLst>
              <p:ext uri="{D42A27DB-BD31-4B8C-83A1-F6EECF244321}">
                <p14:modId xmlns:p14="http://schemas.microsoft.com/office/powerpoint/2010/main" val="779375671"/>
              </p:ext>
            </p:extLst>
          </p:nvPr>
        </p:nvGraphicFramePr>
        <p:xfrm>
          <a:off x="838200" y="2647950"/>
          <a:ext cx="10515600" cy="33750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59133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3C8C864-EDE3-F949-B997-E964F9BF1AC5}"/>
              </a:ext>
            </a:extLst>
          </p:cNvPr>
          <p:cNvSpPr>
            <a:spLocks noGrp="1"/>
          </p:cNvSpPr>
          <p:nvPr>
            <p:ph sz="quarter" idx="12"/>
          </p:nvPr>
        </p:nvSpPr>
        <p:spPr/>
        <p:txBody>
          <a:bodyPr/>
          <a:lstStyle/>
          <a:p>
            <a:r>
              <a:rPr lang="zh-CN" altLang="en-US" sz="1900" dirty="0">
                <a:solidFill>
                  <a:srgbClr val="372A6B"/>
                </a:solidFill>
                <a:latin typeface="LANTINGHEI SC DEMIBOLD" panose="02000000000000000000" pitchFamily="2" charset="-122"/>
              </a:rPr>
              <a:t>约翰</a:t>
            </a:r>
            <a:r>
              <a:rPr lang="en-US" altLang="zh-CN" sz="1900" dirty="0">
                <a:solidFill>
                  <a:srgbClr val="372A6B"/>
                </a:solidFill>
                <a:latin typeface="LANTINGHEI SC DEMIBOLD" panose="02000000000000000000" pitchFamily="2" charset="-122"/>
              </a:rPr>
              <a:t>·</a:t>
            </a:r>
            <a:r>
              <a:rPr lang="zh-CN" altLang="en-US" sz="1900" dirty="0">
                <a:solidFill>
                  <a:srgbClr val="372A6B"/>
                </a:solidFill>
                <a:latin typeface="LANTINGHEI SC DEMIBOLD" panose="02000000000000000000" pitchFamily="2" charset="-122"/>
              </a:rPr>
              <a:t>沃尔夫冈</a:t>
            </a:r>
            <a:r>
              <a:rPr lang="en-US" altLang="zh-CN" sz="1900" dirty="0">
                <a:solidFill>
                  <a:srgbClr val="372A6B"/>
                </a:solidFill>
                <a:latin typeface="LANTINGHEI SC DEMIBOLD" panose="02000000000000000000" pitchFamily="2" charset="-122"/>
              </a:rPr>
              <a:t>·</a:t>
            </a:r>
            <a:r>
              <a:rPr lang="zh-CN" altLang="en-US" sz="1900" dirty="0">
                <a:solidFill>
                  <a:srgbClr val="372A6B"/>
                </a:solidFill>
                <a:latin typeface="LANTINGHEI SC DEMIBOLD" panose="02000000000000000000" pitchFamily="2" charset="-122"/>
              </a:rPr>
              <a:t>冯</a:t>
            </a:r>
            <a:r>
              <a:rPr lang="en-US" altLang="zh-CN" sz="1900" dirty="0">
                <a:solidFill>
                  <a:srgbClr val="372A6B"/>
                </a:solidFill>
                <a:latin typeface="LANTINGHEI SC DEMIBOLD" panose="02000000000000000000" pitchFamily="2" charset="-122"/>
              </a:rPr>
              <a:t>·</a:t>
            </a:r>
            <a:r>
              <a:rPr lang="zh-CN" altLang="en-US" sz="1900" dirty="0">
                <a:solidFill>
                  <a:srgbClr val="372A6B"/>
                </a:solidFill>
                <a:latin typeface="LANTINGHEI SC DEMIBOLD" panose="02000000000000000000" pitchFamily="2" charset="-122"/>
              </a:rPr>
              <a:t>歌德</a:t>
            </a:r>
            <a:r>
              <a:rPr lang="zh-CN" altLang="en-US" sz="1900" dirty="0">
                <a:solidFill>
                  <a:srgbClr val="372A6B"/>
                </a:solidFill>
              </a:rPr>
              <a:t>（1749～1832）</a:t>
            </a:r>
            <a:endParaRPr lang="en-US" altLang="zh-CN" sz="1900" dirty="0">
              <a:solidFill>
                <a:srgbClr val="372A6B"/>
              </a:solidFill>
            </a:endParaRPr>
          </a:p>
          <a:p>
            <a:endParaRPr lang="en-US" altLang="zh-CN" sz="1800" dirty="0">
              <a:latin typeface="LANTINGHEI SC DEMIBOLD" panose="02000000000000000000" pitchFamily="2" charset="-122"/>
            </a:endParaRPr>
          </a:p>
          <a:p>
            <a:r>
              <a:rPr lang="zh-CN" altLang="en-US" dirty="0">
                <a:solidFill>
                  <a:srgbClr val="372A6B"/>
                </a:solidFill>
                <a:latin typeface="LANTINGHEI SC DEMIBOLD" panose="02000000000000000000" pitchFamily="2" charset="-122"/>
              </a:rPr>
              <a:t>仅仅知道是不够的，</a:t>
            </a:r>
            <a:endParaRPr lang="en-US" altLang="zh-CN" dirty="0">
              <a:solidFill>
                <a:srgbClr val="372A6B"/>
              </a:solidFill>
              <a:latin typeface="LANTINGHEI SC DEMIBOLD" panose="02000000000000000000" pitchFamily="2" charset="-122"/>
            </a:endParaRPr>
          </a:p>
          <a:p>
            <a:r>
              <a:rPr lang="zh-CN" altLang="en-US" dirty="0">
                <a:solidFill>
                  <a:srgbClr val="372A6B"/>
                </a:solidFill>
                <a:latin typeface="LANTINGHEI SC DEMIBOLD" panose="02000000000000000000" pitchFamily="2" charset="-122"/>
              </a:rPr>
              <a:t>我们必须应用；</a:t>
            </a:r>
            <a:endParaRPr lang="en-US" altLang="zh-CN" dirty="0">
              <a:solidFill>
                <a:srgbClr val="372A6B"/>
              </a:solidFill>
              <a:latin typeface="LANTINGHEI SC DEMIBOLD" panose="02000000000000000000" pitchFamily="2" charset="-122"/>
            </a:endParaRPr>
          </a:p>
          <a:p>
            <a:r>
              <a:rPr lang="zh-CN" altLang="en-US" dirty="0">
                <a:solidFill>
                  <a:srgbClr val="372A6B"/>
                </a:solidFill>
                <a:latin typeface="LANTINGHEI SC DEMIBOLD" panose="02000000000000000000" pitchFamily="2" charset="-122"/>
              </a:rPr>
              <a:t>仅仅愿意是不够的，</a:t>
            </a:r>
            <a:endParaRPr lang="en-US" altLang="zh-CN" dirty="0">
              <a:solidFill>
                <a:srgbClr val="372A6B"/>
              </a:solidFill>
              <a:latin typeface="LANTINGHEI SC DEMIBOLD" panose="02000000000000000000" pitchFamily="2" charset="-122"/>
            </a:endParaRPr>
          </a:p>
          <a:p>
            <a:r>
              <a:rPr lang="zh-CN" altLang="en-US" dirty="0">
                <a:solidFill>
                  <a:srgbClr val="372A6B"/>
                </a:solidFill>
                <a:latin typeface="LANTINGHEI SC DEMIBOLD" panose="02000000000000000000" pitchFamily="2" charset="-122"/>
              </a:rPr>
              <a:t>我们必须行动。</a:t>
            </a:r>
          </a:p>
        </p:txBody>
      </p:sp>
    </p:spTree>
    <p:extLst>
      <p:ext uri="{BB962C8B-B14F-4D97-AF65-F5344CB8AC3E}">
        <p14:creationId xmlns:p14="http://schemas.microsoft.com/office/powerpoint/2010/main" val="35388125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extLst>
              <a:ext uri="{BEBA8EAE-BF5A-486C-A8C5-ECC9F3942E4B}">
                <a14:imgProps xmlns:a14="http://schemas.microsoft.com/office/drawing/2010/main">
                  <a14:imgLayer r:embed="rId4">
                    <a14:imgEffect>
                      <a14:sharpenSoften amount="-30000"/>
                    </a14:imgEffect>
                    <a14:imgEffect>
                      <a14:saturation sat="70000"/>
                    </a14:imgEffect>
                  </a14:imgLayer>
                </a14:imgProps>
              </a:ext>
            </a:extLst>
          </a:blip>
          <a:srcRect/>
          <a:stretch>
            <a:fillRect l="-23000" r="-23000"/>
          </a:stretch>
        </a:blipFill>
        <a:effectLst/>
      </p:bgPr>
    </p:bg>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id="{CFCF1D1B-B38D-4A4E-B5D8-C40838388E9E}"/>
              </a:ext>
            </a:extLst>
          </p:cNvPr>
          <p:cNvSpPr>
            <a:spLocks noGrp="1"/>
          </p:cNvSpPr>
          <p:nvPr>
            <p:ph type="body" sz="quarter" idx="13"/>
          </p:nvPr>
        </p:nvSpPr>
        <p:spPr/>
        <p:txBody>
          <a:bodyPr/>
          <a:lstStyle/>
          <a:p>
            <a:r>
              <a:rPr lang="zh-CN" altLang="en-US" dirty="0"/>
              <a:t>开创健康未来</a:t>
            </a:r>
          </a:p>
        </p:txBody>
      </p:sp>
      <p:sp>
        <p:nvSpPr>
          <p:cNvPr id="2" name="内容占位符 1">
            <a:extLst>
              <a:ext uri="{FF2B5EF4-FFF2-40B4-BE49-F238E27FC236}">
                <a16:creationId xmlns:a16="http://schemas.microsoft.com/office/drawing/2014/main" id="{21957924-08DC-DE42-A1D3-007FE168F0D6}"/>
              </a:ext>
            </a:extLst>
          </p:cNvPr>
          <p:cNvSpPr>
            <a:spLocks noGrp="1"/>
          </p:cNvSpPr>
          <p:nvPr>
            <p:ph sz="quarter" idx="12"/>
          </p:nvPr>
        </p:nvSpPr>
        <p:spPr/>
        <p:txBody>
          <a:bodyPr/>
          <a:lstStyle/>
          <a:p>
            <a:r>
              <a:rPr lang="en-US" altLang="zh-CN" sz="1800" dirty="0">
                <a:solidFill>
                  <a:srgbClr val="372A6B"/>
                </a:solidFill>
                <a:effectLst>
                  <a:outerShdw blurRad="50800" dist="38100" dir="2700000" algn="tl" rotWithShape="0">
                    <a:prstClr val="black">
                      <a:alpha val="40000"/>
                    </a:prstClr>
                  </a:outerShdw>
                </a:effectLst>
              </a:rPr>
              <a:t>2020</a:t>
            </a:r>
            <a:r>
              <a:rPr lang="zh-CN" altLang="en-US" sz="1800" dirty="0">
                <a:solidFill>
                  <a:srgbClr val="372A6B"/>
                </a:solidFill>
                <a:effectLst>
                  <a:outerShdw blurRad="50800" dist="38100" dir="2700000" algn="tl" rotWithShape="0">
                    <a:prstClr val="black">
                      <a:alpha val="40000"/>
                    </a:prstClr>
                  </a:outerShdw>
                </a:effectLst>
              </a:rPr>
              <a:t>年上海控烟白皮书</a:t>
            </a:r>
            <a:endParaRPr lang="en-US" altLang="zh-CN" sz="1800" dirty="0">
              <a:solidFill>
                <a:srgbClr val="372A6B"/>
              </a:solidFill>
              <a:effectLst>
                <a:outerShdw blurRad="50800" dist="38100" dir="2700000" algn="tl" rotWithShape="0">
                  <a:prstClr val="black">
                    <a:alpha val="40000"/>
                  </a:prstClr>
                </a:outerShdw>
              </a:effectLst>
            </a:endParaRPr>
          </a:p>
          <a:p>
            <a:endParaRPr lang="en-US" altLang="zh-CN" dirty="0">
              <a:effectLst>
                <a:outerShdw blurRad="50800" dist="38100" dir="2700000" algn="tl" rotWithShape="0">
                  <a:prstClr val="black">
                    <a:alpha val="40000"/>
                  </a:prstClr>
                </a:outerShdw>
              </a:effectLst>
            </a:endParaRPr>
          </a:p>
          <a:p>
            <a:r>
              <a:rPr lang="zh-CN" altLang="en-US" b="1" dirty="0">
                <a:effectLst>
                  <a:outerShdw blurRad="50800" dist="38100" dir="2700000" algn="tl" rotWithShape="0">
                    <a:prstClr val="black">
                      <a:alpha val="40000"/>
                    </a:prstClr>
                  </a:outerShdw>
                </a:effectLst>
              </a:rPr>
              <a:t>去年，有关控烟监管执法部门共检查单位 </a:t>
            </a:r>
            <a:r>
              <a:rPr lang="en-US" altLang="zh-CN" b="1" dirty="0">
                <a:effectLst>
                  <a:outerShdw blurRad="50800" dist="38100" dir="2700000" algn="tl" rotWithShape="0">
                    <a:prstClr val="black">
                      <a:alpha val="40000"/>
                    </a:prstClr>
                  </a:outerShdw>
                </a:effectLst>
              </a:rPr>
              <a:t>395</a:t>
            </a:r>
            <a:r>
              <a:rPr lang="zh-CN" altLang="en-US" b="1" dirty="0">
                <a:effectLst>
                  <a:outerShdw blurRad="50800" dist="38100" dir="2700000" algn="tl" rotWithShape="0">
                    <a:prstClr val="black">
                      <a:alpha val="40000"/>
                    </a:prstClr>
                  </a:outerShdw>
                </a:effectLst>
              </a:rPr>
              <a:t> </a:t>
            </a:r>
            <a:r>
              <a:rPr lang="en-US" altLang="zh-CN" b="1" dirty="0">
                <a:effectLst>
                  <a:outerShdw blurRad="50800" dist="38100" dir="2700000" algn="tl" rotWithShape="0">
                    <a:prstClr val="black">
                      <a:alpha val="40000"/>
                    </a:prstClr>
                  </a:outerShdw>
                </a:effectLst>
              </a:rPr>
              <a:t>208</a:t>
            </a:r>
            <a:r>
              <a:rPr lang="zh-CN" altLang="en-US" b="1" dirty="0">
                <a:effectLst>
                  <a:outerShdw blurRad="50800" dist="38100" dir="2700000" algn="tl" rotWithShape="0">
                    <a:prstClr val="black">
                      <a:alpha val="40000"/>
                    </a:prstClr>
                  </a:outerShdw>
                </a:effectLst>
              </a:rPr>
              <a:t> 家，处罚单位 </a:t>
            </a:r>
            <a:r>
              <a:rPr lang="en-US" altLang="zh-CN" b="1" dirty="0">
                <a:effectLst>
                  <a:outerShdw blurRad="50800" dist="38100" dir="2700000" algn="tl" rotWithShape="0">
                    <a:prstClr val="black">
                      <a:alpha val="40000"/>
                    </a:prstClr>
                  </a:outerShdw>
                </a:effectLst>
              </a:rPr>
              <a:t>683</a:t>
            </a:r>
            <a:r>
              <a:rPr lang="zh-CN" altLang="en-US" b="1" dirty="0">
                <a:effectLst>
                  <a:outerShdw blurRad="50800" dist="38100" dir="2700000" algn="tl" rotWithShape="0">
                    <a:prstClr val="black">
                      <a:alpha val="40000"/>
                    </a:prstClr>
                  </a:outerShdw>
                </a:effectLst>
              </a:rPr>
              <a:t> 家，处罚个人 </a:t>
            </a:r>
            <a:r>
              <a:rPr lang="en-US" altLang="zh-CN" b="1" dirty="0">
                <a:effectLst>
                  <a:outerShdw blurRad="50800" dist="38100" dir="2700000" algn="tl" rotWithShape="0">
                    <a:prstClr val="black">
                      <a:alpha val="40000"/>
                    </a:prstClr>
                  </a:outerShdw>
                </a:effectLst>
              </a:rPr>
              <a:t>957</a:t>
            </a:r>
            <a:r>
              <a:rPr lang="zh-CN" altLang="en-US" b="1" dirty="0">
                <a:effectLst>
                  <a:outerShdw blurRad="50800" dist="38100" dir="2700000" algn="tl" rotWithShape="0">
                    <a:prstClr val="black">
                      <a:alpha val="40000"/>
                    </a:prstClr>
                  </a:outerShdw>
                </a:effectLst>
              </a:rPr>
              <a:t> 人，罚款总金额为 </a:t>
            </a:r>
            <a:r>
              <a:rPr lang="en-US" altLang="zh-CN" b="1" dirty="0">
                <a:effectLst>
                  <a:outerShdw blurRad="50800" dist="38100" dir="2700000" algn="tl" rotWithShape="0">
                    <a:prstClr val="black">
                      <a:alpha val="40000"/>
                    </a:prstClr>
                  </a:outerShdw>
                </a:effectLst>
              </a:rPr>
              <a:t>1</a:t>
            </a:r>
            <a:r>
              <a:rPr lang="zh-CN" altLang="en-US" b="1" dirty="0">
                <a:effectLst>
                  <a:outerShdw blurRad="50800" dist="38100" dir="2700000" algn="tl" rotWithShape="0">
                    <a:prstClr val="black">
                      <a:alpha val="40000"/>
                    </a:prstClr>
                  </a:outerShdw>
                </a:effectLst>
              </a:rPr>
              <a:t> </a:t>
            </a:r>
            <a:r>
              <a:rPr lang="en-US" altLang="zh-CN" b="1" dirty="0">
                <a:effectLst>
                  <a:outerShdw blurRad="50800" dist="38100" dir="2700000" algn="tl" rotWithShape="0">
                    <a:prstClr val="black">
                      <a:alpha val="40000"/>
                    </a:prstClr>
                  </a:outerShdw>
                </a:effectLst>
              </a:rPr>
              <a:t>680</a:t>
            </a:r>
            <a:r>
              <a:rPr lang="zh-CN" altLang="en-US" b="1" dirty="0">
                <a:effectLst>
                  <a:outerShdw blurRad="50800" dist="38100" dir="2700000" algn="tl" rotWithShape="0">
                    <a:prstClr val="black">
                      <a:alpha val="40000"/>
                    </a:prstClr>
                  </a:outerShdw>
                </a:effectLst>
              </a:rPr>
              <a:t> </a:t>
            </a:r>
            <a:r>
              <a:rPr lang="en-US" altLang="zh-CN" b="1" dirty="0">
                <a:effectLst>
                  <a:outerShdw blurRad="50800" dist="38100" dir="2700000" algn="tl" rotWithShape="0">
                    <a:prstClr val="black">
                      <a:alpha val="40000"/>
                    </a:prstClr>
                  </a:outerShdw>
                </a:effectLst>
              </a:rPr>
              <a:t>721</a:t>
            </a:r>
            <a:r>
              <a:rPr lang="zh-CN" altLang="en-US" b="1" dirty="0">
                <a:effectLst>
                  <a:outerShdw blurRad="50800" dist="38100" dir="2700000" algn="tl" rotWithShape="0">
                    <a:prstClr val="black">
                      <a:alpha val="40000"/>
                    </a:prstClr>
                  </a:outerShdw>
                </a:effectLst>
              </a:rPr>
              <a:t> 元。</a:t>
            </a:r>
            <a:endParaRPr lang="zh-CN" altLang="en-US" dirty="0">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3878856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3988256C-F705-B84A-8D0A-EF732B99191F}"/>
              </a:ext>
            </a:extLst>
          </p:cNvPr>
          <p:cNvSpPr>
            <a:spLocks noGrp="1"/>
          </p:cNvSpPr>
          <p:nvPr>
            <p:ph type="title"/>
          </p:nvPr>
        </p:nvSpPr>
        <p:spPr/>
        <p:txBody>
          <a:bodyPr/>
          <a:lstStyle/>
          <a:p>
            <a:r>
              <a:rPr lang="en-US" altLang="zh-CN" dirty="0"/>
              <a:t>MPOWER</a:t>
            </a:r>
            <a:r>
              <a:rPr lang="zh-CN" altLang="en-US" dirty="0"/>
              <a:t> 与国家控烟规划</a:t>
            </a:r>
          </a:p>
        </p:txBody>
      </p:sp>
      <p:sp>
        <p:nvSpPr>
          <p:cNvPr id="5" name="文本占位符 4">
            <a:extLst>
              <a:ext uri="{FF2B5EF4-FFF2-40B4-BE49-F238E27FC236}">
                <a16:creationId xmlns:a16="http://schemas.microsoft.com/office/drawing/2014/main" id="{8785130D-3552-B246-8100-18D71D59D47B}"/>
              </a:ext>
            </a:extLst>
          </p:cNvPr>
          <p:cNvSpPr>
            <a:spLocks noGrp="1"/>
          </p:cNvSpPr>
          <p:nvPr>
            <p:ph type="body" sz="quarter" idx="11"/>
          </p:nvPr>
        </p:nvSpPr>
        <p:spPr/>
        <p:txBody>
          <a:bodyPr/>
          <a:lstStyle/>
          <a:p>
            <a:r>
              <a:rPr lang="zh-CN" altLang="en-US" b="1" dirty="0"/>
              <a:t>「天花板下全面禁烟」深入人心</a:t>
            </a:r>
            <a:endParaRPr lang="zh-CN" altLang="en-US" dirty="0"/>
          </a:p>
        </p:txBody>
      </p:sp>
      <p:sp>
        <p:nvSpPr>
          <p:cNvPr id="6" name="内容占位符 5">
            <a:extLst>
              <a:ext uri="{FF2B5EF4-FFF2-40B4-BE49-F238E27FC236}">
                <a16:creationId xmlns:a16="http://schemas.microsoft.com/office/drawing/2014/main" id="{E24B10F1-00DA-E249-914A-4C1A93328EC2}"/>
              </a:ext>
            </a:extLst>
          </p:cNvPr>
          <p:cNvSpPr>
            <a:spLocks noGrp="1"/>
          </p:cNvSpPr>
          <p:nvPr>
            <p:ph sz="quarter" idx="12"/>
          </p:nvPr>
        </p:nvSpPr>
        <p:spPr/>
        <p:txBody>
          <a:bodyPr>
            <a:normAutofit fontScale="92500"/>
          </a:bodyPr>
          <a:lstStyle/>
          <a:p>
            <a:r>
              <a:rPr lang="zh-CN" altLang="en-US" dirty="0"/>
              <a:t>吴凡认为，上海控烟工作虽取得巨大成就，但任重道远：老问题尚未解决，新挑战又到眼前。例如，部分公共场所，如休闲娱乐场所和餐饮场所（尤其是包房），仍是违法吸烟「重灾区」；市民对控烟工作和</a:t>
            </a:r>
            <a:r>
              <a:rPr lang="en-US" altLang="zh-CN" dirty="0"/>
              <a:t>《</a:t>
            </a:r>
            <a:r>
              <a:rPr lang="zh-CN" altLang="en-US" dirty="0"/>
              <a:t>条例</a:t>
            </a:r>
            <a:r>
              <a:rPr lang="en-US" altLang="zh-CN" dirty="0"/>
              <a:t>》</a:t>
            </a:r>
            <a:r>
              <a:rPr lang="zh-CN" altLang="en-US" dirty="0"/>
              <a:t>也依然存在认知误区，认为执法、处罚是控烟工作的重点。另一方面，随着新型烟草烟雾制品（如电子烟）的兴起，吸烟行为呈现年轻化趋势，</a:t>
            </a:r>
            <a:r>
              <a:rPr lang="en-US" altLang="zh-CN" dirty="0"/>
              <a:t>25</a:t>
            </a:r>
            <a:r>
              <a:rPr lang="zh-CN" altLang="en-US" dirty="0"/>
              <a:t>～</a:t>
            </a:r>
            <a:r>
              <a:rPr lang="en-US" altLang="zh-CN" dirty="0"/>
              <a:t>44</a:t>
            </a:r>
            <a:r>
              <a:rPr lang="zh-CN" altLang="en-US" dirty="0"/>
              <a:t>岁的成人吸烟率及女性吸烟率不断上升。因此，上海将继续加大宣传，「绷紧」室内禁烟这根「弦」，引导公众强化尊法守法意识，加强控烟自律和他律。监管部门将加强执法力度和管理措施，并将执法和控烟指导培训相结合，督促场所管理主体落实控烟管理制度。同时，上海将强化控烟志愿者的监督作用，帮助监管执法部门将有限执法力量向控烟重点、难点领域倾斜，进一步提升执法效率和效果。通过「社会共治、全民参与」，完善综合治理的控烟长效管理机制。</a:t>
            </a:r>
          </a:p>
        </p:txBody>
      </p:sp>
    </p:spTree>
    <p:extLst>
      <p:ext uri="{BB962C8B-B14F-4D97-AF65-F5344CB8AC3E}">
        <p14:creationId xmlns:p14="http://schemas.microsoft.com/office/powerpoint/2010/main" val="2809980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F7B15F2-007A-4D48-BD97-97866E5C7CCC}"/>
              </a:ext>
            </a:extLst>
          </p:cNvPr>
          <p:cNvSpPr>
            <a:spLocks noGrp="1"/>
          </p:cNvSpPr>
          <p:nvPr>
            <p:ph type="title"/>
          </p:nvPr>
        </p:nvSpPr>
        <p:spPr/>
        <p:txBody>
          <a:bodyPr/>
          <a:lstStyle/>
          <a:p>
            <a:r>
              <a:rPr lang="en-US" altLang="zh-CN" dirty="0"/>
              <a:t>MPOWER</a:t>
            </a:r>
            <a:r>
              <a:rPr lang="zh-CN" altLang="en-US" dirty="0"/>
              <a:t> 与国家控烟规划</a:t>
            </a:r>
          </a:p>
        </p:txBody>
      </p:sp>
      <p:graphicFrame>
        <p:nvGraphicFramePr>
          <p:cNvPr id="6" name="内容占位符 5">
            <a:extLst>
              <a:ext uri="{FF2B5EF4-FFF2-40B4-BE49-F238E27FC236}">
                <a16:creationId xmlns:a16="http://schemas.microsoft.com/office/drawing/2014/main" id="{1EC0079D-FC28-844F-95D2-A0C81EE3357B}"/>
              </a:ext>
            </a:extLst>
          </p:cNvPr>
          <p:cNvGraphicFramePr>
            <a:graphicFrameLocks noGrp="1"/>
          </p:cNvGraphicFramePr>
          <p:nvPr>
            <p:ph sz="quarter" idx="12"/>
            <p:extLst>
              <p:ext uri="{D42A27DB-BD31-4B8C-83A1-F6EECF244321}">
                <p14:modId xmlns:p14="http://schemas.microsoft.com/office/powerpoint/2010/main" val="295559797"/>
              </p:ext>
            </p:extLst>
          </p:nvPr>
        </p:nvGraphicFramePr>
        <p:xfrm>
          <a:off x="838200" y="1925638"/>
          <a:ext cx="10515600" cy="4097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4483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extLst>
              <a:ext uri="{BEBA8EAE-BF5A-486C-A8C5-ECC9F3942E4B}">
                <a14:imgProps xmlns:a14="http://schemas.microsoft.com/office/drawing/2010/main">
                  <a14:imgLayer r:embed="rId4">
                    <a14:imgEffect>
                      <a14:sharpenSoften amount="-30000"/>
                    </a14:imgEffect>
                    <a14:imgEffect>
                      <a14:saturation sat="70000"/>
                    </a14:imgEffect>
                  </a14:imgLayer>
                </a14:imgProps>
              </a:ext>
            </a:extLst>
          </a:blip>
          <a:srcRect/>
          <a:stretch>
            <a:fillRect l="-23000" r="-23000"/>
          </a:stretch>
        </a:blipFill>
        <a:effectLst/>
      </p:bgPr>
    </p:bg>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648D58BC-35D1-7B48-A736-43BB9F92A68D}"/>
              </a:ext>
            </a:extLst>
          </p:cNvPr>
          <p:cNvSpPr>
            <a:spLocks noGrp="1"/>
          </p:cNvSpPr>
          <p:nvPr>
            <p:ph type="body" sz="quarter" idx="13"/>
          </p:nvPr>
        </p:nvSpPr>
        <p:spPr/>
        <p:txBody>
          <a:bodyPr/>
          <a:lstStyle/>
          <a:p>
            <a:r>
              <a:rPr lang="zh-CN" altLang="en-US" dirty="0"/>
              <a:t>支持无烟世界</a:t>
            </a:r>
          </a:p>
        </p:txBody>
      </p:sp>
      <p:sp>
        <p:nvSpPr>
          <p:cNvPr id="2" name="内容占位符 1">
            <a:extLst>
              <a:ext uri="{FF2B5EF4-FFF2-40B4-BE49-F238E27FC236}">
                <a16:creationId xmlns:a16="http://schemas.microsoft.com/office/drawing/2014/main" id="{E784B9AC-36BD-1F42-9775-B33A45D7348F}"/>
              </a:ext>
            </a:extLst>
          </p:cNvPr>
          <p:cNvSpPr>
            <a:spLocks noGrp="1"/>
          </p:cNvSpPr>
          <p:nvPr>
            <p:ph sz="quarter" idx="12"/>
          </p:nvPr>
        </p:nvSpPr>
        <p:spPr/>
        <p:txBody>
          <a:bodyPr/>
          <a:lstStyle/>
          <a:p>
            <a:r>
              <a:rPr lang="zh-CN" altLang="en-US" sz="1800" dirty="0">
                <a:solidFill>
                  <a:srgbClr val="372A6B"/>
                </a:solidFill>
                <a:effectLst>
                  <a:outerShdw blurRad="50800" dist="38100" dir="2700000" algn="tl" rotWithShape="0">
                    <a:prstClr val="black">
                      <a:alpha val="40000"/>
                    </a:prstClr>
                  </a:outerShdw>
                </a:effectLst>
              </a:rPr>
              <a:t>市健康促进委员会办公室负责人</a:t>
            </a:r>
            <a:endParaRPr lang="en-US" altLang="zh-CN" sz="1800" dirty="0">
              <a:solidFill>
                <a:srgbClr val="372A6B"/>
              </a:solidFill>
              <a:effectLst>
                <a:outerShdw blurRad="50800" dist="38100" dir="2700000" algn="tl" rotWithShape="0">
                  <a:prstClr val="black">
                    <a:alpha val="40000"/>
                  </a:prstClr>
                </a:outerShdw>
              </a:effectLst>
            </a:endParaRPr>
          </a:p>
          <a:p>
            <a:endParaRPr lang="en-US" altLang="zh-CN" sz="1800" dirty="0">
              <a:solidFill>
                <a:srgbClr val="372A6B"/>
              </a:solidFill>
              <a:effectLst>
                <a:outerShdw blurRad="50800" dist="38100" dir="2700000" algn="tl" rotWithShape="0">
                  <a:prstClr val="black">
                    <a:alpha val="40000"/>
                  </a:prstClr>
                </a:outerShdw>
              </a:effectLst>
            </a:endParaRPr>
          </a:p>
          <a:p>
            <a:r>
              <a:rPr lang="zh-CN" altLang="en-US" dirty="0">
                <a:effectLst>
                  <a:outerShdw blurRad="50800" dist="38100" dir="2700000" algn="tl" rotWithShape="0">
                    <a:prstClr val="black">
                      <a:alpha val="40000"/>
                    </a:prstClr>
                  </a:outerShdw>
                </a:effectLst>
              </a:rPr>
              <a:t>医疗卫生机构属于人群密集场所，建设无烟医疗卫生机构对于树立和维护医疗卫生机构良好健康形象，引领公众养成健康文明的生活方式，维护人民群众健康具有重要意义。</a:t>
            </a:r>
          </a:p>
        </p:txBody>
      </p:sp>
    </p:spTree>
    <p:extLst>
      <p:ext uri="{BB962C8B-B14F-4D97-AF65-F5344CB8AC3E}">
        <p14:creationId xmlns:p14="http://schemas.microsoft.com/office/powerpoint/2010/main" val="4467849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DE695EF8-BC3D-704A-976D-6BBBD7CE889E}"/>
              </a:ext>
            </a:extLst>
          </p:cNvPr>
          <p:cNvSpPr>
            <a:spLocks noGrp="1"/>
          </p:cNvSpPr>
          <p:nvPr>
            <p:ph type="title"/>
          </p:nvPr>
        </p:nvSpPr>
        <p:spPr/>
        <p:txBody>
          <a:bodyPr/>
          <a:lstStyle/>
          <a:p>
            <a:r>
              <a:rPr lang="en-US" altLang="zh-CN" dirty="0"/>
              <a:t>MPOWER</a:t>
            </a:r>
            <a:r>
              <a:rPr lang="zh-CN" altLang="en-US" dirty="0"/>
              <a:t> 与国家控烟规划</a:t>
            </a:r>
          </a:p>
        </p:txBody>
      </p:sp>
      <p:sp>
        <p:nvSpPr>
          <p:cNvPr id="5" name="内容占位符 4">
            <a:extLst>
              <a:ext uri="{FF2B5EF4-FFF2-40B4-BE49-F238E27FC236}">
                <a16:creationId xmlns:a16="http://schemas.microsoft.com/office/drawing/2014/main" id="{B5BBB014-1FF7-0544-9227-2DB649C6384B}"/>
              </a:ext>
            </a:extLst>
          </p:cNvPr>
          <p:cNvSpPr>
            <a:spLocks noGrp="1"/>
          </p:cNvSpPr>
          <p:nvPr>
            <p:ph sz="quarter" idx="12"/>
          </p:nvPr>
        </p:nvSpPr>
        <p:spPr/>
        <p:txBody>
          <a:bodyPr>
            <a:normAutofit lnSpcReduction="10000"/>
          </a:bodyPr>
          <a:lstStyle/>
          <a:p>
            <a:endParaRPr kumimoji="1" lang="en-US" altLang="zh-CN" dirty="0"/>
          </a:p>
          <a:p>
            <a:r>
              <a:rPr kumimoji="1" lang="zh-CN" altLang="en-US" dirty="0"/>
              <a:t>除人力资源之外，国家控烟规划还需要有物质及财政资源。如果没有政府内、政府间及其他相关各方的后勤支持和有效合作，国家控烟规划就无法得到执行，六项 </a:t>
            </a:r>
            <a:r>
              <a:rPr kumimoji="1" lang="en" altLang="zh-CN" dirty="0" err="1"/>
              <a:t>mpower</a:t>
            </a:r>
            <a:r>
              <a:rPr kumimoji="1" lang="zh-CN" altLang="en-US" dirty="0"/>
              <a:t> 政策也无法有效实施。</a:t>
            </a:r>
            <a:endParaRPr kumimoji="1" lang="en-US" altLang="zh-CN" dirty="0"/>
          </a:p>
          <a:p>
            <a:r>
              <a:rPr kumimoji="1" lang="zh-CN" altLang="en-US" dirty="0"/>
              <a:t>由于是在基层实施国家控烟规划，要取得成功就要确保具备充足的资源，并对地方公共卫生专业人员及政府领导开展能力建设。</a:t>
            </a:r>
            <a:endParaRPr kumimoji="1" lang="en-US" altLang="zh-CN" dirty="0"/>
          </a:p>
          <a:p>
            <a:r>
              <a:rPr kumimoji="1" lang="zh-CN" altLang="en-US" dirty="0"/>
              <a:t>各国政府可以通过征收烟草税获得大量资金，用以支付额外的人员与项目成本。从覆盖全世界三分之二人口的 </a:t>
            </a:r>
            <a:r>
              <a:rPr kumimoji="1" lang="en-US" altLang="zh-CN" dirty="0"/>
              <a:t>70</a:t>
            </a:r>
            <a:r>
              <a:rPr kumimoji="1" lang="zh-CN" altLang="en-US" dirty="0"/>
              <a:t> 个国家搜集的数据来看，这些国家烟草税收总额高于烟草控制活动经费的</a:t>
            </a:r>
          </a:p>
          <a:p>
            <a:r>
              <a:rPr kumimoji="1" lang="zh-CN" altLang="en-US" dirty="0"/>
              <a:t> </a:t>
            </a:r>
            <a:r>
              <a:rPr kumimoji="1" lang="en-US" altLang="zh-CN" dirty="0"/>
              <a:t>500</a:t>
            </a:r>
            <a:r>
              <a:rPr kumimoji="1" lang="zh-CN" altLang="en-US" dirty="0"/>
              <a:t> 倍以上。政府烟草税收高达二千亿美元，政府具有充分的财力对控烟规划加以扩大和加强。进一步增加烟草税收可为这些活动带来额外的资金支持。</a:t>
            </a:r>
          </a:p>
          <a:p>
            <a:endParaRPr lang="zh-CN" altLang="en-US" dirty="0"/>
          </a:p>
        </p:txBody>
      </p:sp>
    </p:spTree>
    <p:extLst>
      <p:ext uri="{BB962C8B-B14F-4D97-AF65-F5344CB8AC3E}">
        <p14:creationId xmlns:p14="http://schemas.microsoft.com/office/powerpoint/2010/main" val="5672643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58835C-11B9-C04C-ABE6-6E5B3F85BC60}"/>
              </a:ext>
            </a:extLst>
          </p:cNvPr>
          <p:cNvSpPr>
            <a:spLocks noGrp="1"/>
          </p:cNvSpPr>
          <p:nvPr>
            <p:ph type="title"/>
          </p:nvPr>
        </p:nvSpPr>
        <p:spPr/>
        <p:txBody>
          <a:bodyPr/>
          <a:lstStyle/>
          <a:p>
            <a:r>
              <a:rPr lang="zh-CN" altLang="zh-CN" b="1" dirty="0"/>
              <a:t>烟草行业对国家经济发展、财政增收做出积极贡献</a:t>
            </a:r>
            <a:r>
              <a:rPr lang="zh-CN" altLang="zh-CN" dirty="0"/>
              <a:t> </a:t>
            </a:r>
            <a:endParaRPr kumimoji="1" lang="zh-CN" altLang="en-US" dirty="0"/>
          </a:p>
        </p:txBody>
      </p:sp>
      <p:sp>
        <p:nvSpPr>
          <p:cNvPr id="3" name="文本占位符 2">
            <a:extLst>
              <a:ext uri="{FF2B5EF4-FFF2-40B4-BE49-F238E27FC236}">
                <a16:creationId xmlns:a16="http://schemas.microsoft.com/office/drawing/2014/main" id="{359A4CDA-9A14-F342-AF08-9328FDA88165}"/>
              </a:ext>
            </a:extLst>
          </p:cNvPr>
          <p:cNvSpPr>
            <a:spLocks noGrp="1"/>
          </p:cNvSpPr>
          <p:nvPr>
            <p:ph type="body" sz="quarter" idx="11"/>
          </p:nvPr>
        </p:nvSpPr>
        <p:spPr/>
        <p:txBody>
          <a:bodyPr/>
          <a:lstStyle/>
          <a:p>
            <a:r>
              <a:rPr kumimoji="1" lang="en-US" altLang="zh-CN" dirty="0"/>
              <a:t>2015</a:t>
            </a:r>
            <a:r>
              <a:rPr kumimoji="1" lang="zh-CN" altLang="en-US" dirty="0"/>
              <a:t>～</a:t>
            </a:r>
            <a:r>
              <a:rPr kumimoji="1" lang="en-US" altLang="zh-CN" dirty="0"/>
              <a:t>2020</a:t>
            </a:r>
            <a:r>
              <a:rPr kumimoji="1" lang="zh-CN" altLang="en-US" dirty="0"/>
              <a:t>年我国烟草行业税利总额统计情况</a:t>
            </a:r>
          </a:p>
        </p:txBody>
      </p:sp>
      <p:graphicFrame>
        <p:nvGraphicFramePr>
          <p:cNvPr id="6" name="内容占位符 9">
            <a:extLst>
              <a:ext uri="{FF2B5EF4-FFF2-40B4-BE49-F238E27FC236}">
                <a16:creationId xmlns:a16="http://schemas.microsoft.com/office/drawing/2014/main" id="{0F10AD4C-E987-194D-9D4D-3D11C79954E0}"/>
              </a:ext>
            </a:extLst>
          </p:cNvPr>
          <p:cNvGraphicFramePr>
            <a:graphicFrameLocks noGrp="1"/>
          </p:cNvGraphicFramePr>
          <p:nvPr>
            <p:ph sz="quarter" idx="12"/>
            <p:extLst>
              <p:ext uri="{D42A27DB-BD31-4B8C-83A1-F6EECF244321}">
                <p14:modId xmlns:p14="http://schemas.microsoft.com/office/powerpoint/2010/main" val="66488053"/>
              </p:ext>
            </p:extLst>
          </p:nvPr>
        </p:nvGraphicFramePr>
        <p:xfrm>
          <a:off x="838200" y="2647950"/>
          <a:ext cx="5257800" cy="3375025"/>
        </p:xfrm>
        <a:graphic>
          <a:graphicData uri="http://schemas.openxmlformats.org/drawingml/2006/chart">
            <c:chart xmlns:c="http://schemas.openxmlformats.org/drawingml/2006/chart" xmlns:r="http://schemas.openxmlformats.org/officeDocument/2006/relationships" r:id="rId3"/>
          </a:graphicData>
        </a:graphic>
      </p:graphicFrame>
      <p:sp>
        <p:nvSpPr>
          <p:cNvPr id="7" name="内容占位符 6">
            <a:extLst>
              <a:ext uri="{FF2B5EF4-FFF2-40B4-BE49-F238E27FC236}">
                <a16:creationId xmlns:a16="http://schemas.microsoft.com/office/drawing/2014/main" id="{34A9529E-0B70-A640-AA00-16A9264306C4}"/>
              </a:ext>
            </a:extLst>
          </p:cNvPr>
          <p:cNvSpPr>
            <a:spLocks noGrp="1"/>
          </p:cNvSpPr>
          <p:nvPr>
            <p:ph sz="quarter" idx="13"/>
          </p:nvPr>
        </p:nvSpPr>
        <p:spPr/>
        <p:txBody>
          <a:bodyPr>
            <a:normAutofit/>
          </a:bodyPr>
          <a:lstStyle/>
          <a:p>
            <a:r>
              <a:rPr lang="zh-CN" altLang="zh-CN" dirty="0"/>
              <a:t>烟草业的税利占国家税利的</a:t>
            </a:r>
            <a:r>
              <a:rPr lang="zh-CN" altLang="en-US" dirty="0"/>
              <a:t> </a:t>
            </a:r>
            <a:r>
              <a:rPr lang="en-US" altLang="zh-CN" dirty="0"/>
              <a:t>1/9</a:t>
            </a:r>
            <a:r>
              <a:rPr lang="zh-CN" altLang="zh-CN" dirty="0"/>
              <a:t>。最新数据显示，</a:t>
            </a:r>
            <a:r>
              <a:rPr lang="en-US" altLang="zh-CN" dirty="0"/>
              <a:t>2020</a:t>
            </a:r>
            <a:r>
              <a:rPr lang="zh-CN" altLang="en-US" dirty="0"/>
              <a:t> </a:t>
            </a:r>
            <a:r>
              <a:rPr lang="zh-CN" altLang="zh-CN" dirty="0"/>
              <a:t>年，全国烟草行业实现工商税利总额</a:t>
            </a:r>
            <a:r>
              <a:rPr lang="zh-CN" altLang="en-US" dirty="0"/>
              <a:t> </a:t>
            </a:r>
            <a:r>
              <a:rPr lang="en-US" altLang="zh-CN" dirty="0"/>
              <a:t>12803</a:t>
            </a:r>
            <a:r>
              <a:rPr lang="zh-CN" altLang="en-US" dirty="0"/>
              <a:t> </a:t>
            </a:r>
            <a:r>
              <a:rPr lang="zh-CN" altLang="zh-CN" dirty="0"/>
              <a:t>亿元，同比增长</a:t>
            </a:r>
            <a:r>
              <a:rPr lang="zh-CN" altLang="en-US" dirty="0"/>
              <a:t> </a:t>
            </a:r>
            <a:r>
              <a:rPr lang="en-US" altLang="zh-CN" dirty="0"/>
              <a:t>6.2%</a:t>
            </a:r>
            <a:r>
              <a:rPr lang="zh-CN" altLang="zh-CN" dirty="0"/>
              <a:t>，上缴财政总额</a:t>
            </a:r>
            <a:r>
              <a:rPr lang="zh-CN" altLang="en-US" dirty="0"/>
              <a:t> </a:t>
            </a:r>
            <a:r>
              <a:rPr lang="en-US" altLang="zh-CN" dirty="0"/>
              <a:t>12037</a:t>
            </a:r>
            <a:r>
              <a:rPr lang="zh-CN" altLang="en-US" dirty="0"/>
              <a:t> </a:t>
            </a:r>
            <a:r>
              <a:rPr lang="zh-CN" altLang="zh-CN" dirty="0"/>
              <a:t>亿元，增长</a:t>
            </a:r>
            <a:r>
              <a:rPr lang="zh-CN" altLang="en-US" dirty="0"/>
              <a:t> </a:t>
            </a:r>
            <a:r>
              <a:rPr lang="en-US" altLang="zh-CN" dirty="0"/>
              <a:t>2.3%</a:t>
            </a:r>
            <a:r>
              <a:rPr lang="zh-CN" altLang="zh-CN" dirty="0"/>
              <a:t>，税利总额和上缴财政总额均创历史新高，为国家和地方财政增收、经济发展作出积极贡献。</a:t>
            </a:r>
          </a:p>
        </p:txBody>
      </p:sp>
    </p:spTree>
    <p:extLst>
      <p:ext uri="{BB962C8B-B14F-4D97-AF65-F5344CB8AC3E}">
        <p14:creationId xmlns:p14="http://schemas.microsoft.com/office/powerpoint/2010/main" val="12003663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1122412B-4E19-B84E-B06A-4A879F0BF55A}"/>
              </a:ext>
            </a:extLst>
          </p:cNvPr>
          <p:cNvSpPr>
            <a:spLocks noGrp="1"/>
          </p:cNvSpPr>
          <p:nvPr>
            <p:ph type="title"/>
          </p:nvPr>
        </p:nvSpPr>
        <p:spPr/>
        <p:txBody>
          <a:bodyPr/>
          <a:lstStyle/>
          <a:p>
            <a:r>
              <a:rPr lang="zh-CN" altLang="en-US" dirty="0"/>
              <a:t>结论</a:t>
            </a:r>
          </a:p>
        </p:txBody>
      </p:sp>
      <p:sp>
        <p:nvSpPr>
          <p:cNvPr id="4" name="内容占位符 3">
            <a:extLst>
              <a:ext uri="{FF2B5EF4-FFF2-40B4-BE49-F238E27FC236}">
                <a16:creationId xmlns:a16="http://schemas.microsoft.com/office/drawing/2014/main" id="{13E3A43E-BD99-584A-801C-A9BC0F80C2E6}"/>
              </a:ext>
            </a:extLst>
          </p:cNvPr>
          <p:cNvSpPr>
            <a:spLocks noGrp="1"/>
          </p:cNvSpPr>
          <p:nvPr>
            <p:ph sz="quarter" idx="12"/>
          </p:nvPr>
        </p:nvSpPr>
        <p:spPr/>
        <p:txBody>
          <a:bodyPr>
            <a:normAutofit/>
          </a:bodyPr>
          <a:lstStyle/>
          <a:p>
            <a:r>
              <a:rPr lang="zh-CN" altLang="en-US" dirty="0"/>
              <a:t>如果我们不采取紧急措施，烟草使用造成的年死亡人数将在未来几十年内翻番。然而，烟草导致疾病的流行是人为造成的，那么人们也就可以通过政府与民间社会的行动扭转这场流行。烟草流行是可控制的，但仍要依靠各国采取有效的措施保护其民众。不仅如此，烟草流行正在加剧卫生不平等的状况在一国之内，一般穷人比富人吸烟多；在国际上，用不了多长时间</a:t>
            </a:r>
            <a:r>
              <a:rPr lang="en-US" altLang="zh-CN" dirty="0"/>
              <a:t>, 80% </a:t>
            </a:r>
            <a:r>
              <a:rPr lang="zh-CN" altLang="en-US" dirty="0"/>
              <a:t>以上的烟草所致疾病与死亡就会集中在贫穷国家。</a:t>
            </a:r>
          </a:p>
          <a:p>
            <a:r>
              <a:rPr lang="zh-CN" altLang="en-US" dirty="0"/>
              <a:t>世卫组织框架公约现有 </a:t>
            </a:r>
            <a:r>
              <a:rPr lang="en-US" altLang="zh-CN" dirty="0"/>
              <a:t>150</a:t>
            </a:r>
            <a:r>
              <a:rPr lang="zh-CN" altLang="en-US" dirty="0"/>
              <a:t> 多个缔约国，公约展现了全球采取行动的承诺，并确定了关键的有效控烟政策。通过这一划时代的国际公约，各国领导人再次确认了其国民享有获得最高水准健康的权利。为了实践这一基本人权， </a:t>
            </a:r>
            <a:r>
              <a:rPr lang="en" altLang="zh-CN" dirty="0" err="1"/>
              <a:t>mpow</a:t>
            </a:r>
            <a:r>
              <a:rPr lang="en-US" altLang="zh-CN" dirty="0"/>
              <a:t>e</a:t>
            </a:r>
            <a:r>
              <a:rPr lang="en" altLang="zh-CN" dirty="0"/>
              <a:t>r</a:t>
            </a:r>
            <a:r>
              <a:rPr lang="zh-CN" altLang="en-US" dirty="0"/>
              <a:t> 六项有效烟草控制政策的全面实施和执行，将会保护各国国民免受烟草导致的疾病与死亡危害。</a:t>
            </a:r>
            <a:r>
              <a:rPr lang="en" altLang="zh-CN" dirty="0" err="1"/>
              <a:t>mpower</a:t>
            </a:r>
            <a:r>
              <a:rPr lang="en" altLang="zh-CN" dirty="0"/>
              <a:t> </a:t>
            </a:r>
            <a:r>
              <a:rPr lang="zh-CN" altLang="en-US" dirty="0"/>
              <a:t>系列政策可将世卫组织框架公约的憧憬转变为全球的现实。</a:t>
            </a:r>
          </a:p>
        </p:txBody>
      </p:sp>
    </p:spTree>
    <p:extLst>
      <p:ext uri="{BB962C8B-B14F-4D97-AF65-F5344CB8AC3E}">
        <p14:creationId xmlns:p14="http://schemas.microsoft.com/office/powerpoint/2010/main" val="53667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8278C9D2-2263-1F46-BE6E-1FE8114AC0A2}"/>
              </a:ext>
            </a:extLst>
          </p:cNvPr>
          <p:cNvSpPr>
            <a:spLocks noGrp="1"/>
          </p:cNvSpPr>
          <p:nvPr>
            <p:ph type="title"/>
          </p:nvPr>
        </p:nvSpPr>
        <p:spPr/>
        <p:txBody>
          <a:bodyPr/>
          <a:lstStyle/>
          <a:p>
            <a:r>
              <a:rPr lang="en-US" altLang="zh-CN" dirty="0">
                <a:latin typeface="Drive Medium" panose="020B0103030500020004" pitchFamily="34" charset="0"/>
              </a:rPr>
              <a:t>MPOWER</a:t>
            </a:r>
            <a:r>
              <a:rPr lang="zh-CN" altLang="en-US" dirty="0">
                <a:latin typeface="Drive Medium" panose="020B0103030500020004" pitchFamily="34" charset="0"/>
              </a:rPr>
              <a:t> 系列政策与干预措施</a:t>
            </a:r>
          </a:p>
        </p:txBody>
      </p:sp>
      <p:graphicFrame>
        <p:nvGraphicFramePr>
          <p:cNvPr id="5" name="表格 5">
            <a:extLst>
              <a:ext uri="{FF2B5EF4-FFF2-40B4-BE49-F238E27FC236}">
                <a16:creationId xmlns:a16="http://schemas.microsoft.com/office/drawing/2014/main" id="{3942749E-ECB9-054B-A506-1A7619501B6E}"/>
              </a:ext>
            </a:extLst>
          </p:cNvPr>
          <p:cNvGraphicFramePr>
            <a:graphicFrameLocks noGrp="1"/>
          </p:cNvGraphicFramePr>
          <p:nvPr>
            <p:extLst>
              <p:ext uri="{D42A27DB-BD31-4B8C-83A1-F6EECF244321}">
                <p14:modId xmlns:p14="http://schemas.microsoft.com/office/powerpoint/2010/main" val="928272080"/>
              </p:ext>
            </p:extLst>
          </p:nvPr>
        </p:nvGraphicFramePr>
        <p:xfrm>
          <a:off x="546130" y="1353951"/>
          <a:ext cx="11026715" cy="4846320"/>
        </p:xfrm>
        <a:graphic>
          <a:graphicData uri="http://schemas.openxmlformats.org/drawingml/2006/table">
            <a:tbl>
              <a:tblPr firstRow="1" bandRow="1">
                <a:tableStyleId>{5C22544A-7EE6-4342-B048-85BDC9FD1C3A}</a:tableStyleId>
              </a:tblPr>
              <a:tblGrid>
                <a:gridCol w="1269625">
                  <a:extLst>
                    <a:ext uri="{9D8B030D-6E8A-4147-A177-3AD203B41FA5}">
                      <a16:colId xmlns:a16="http://schemas.microsoft.com/office/drawing/2014/main" val="4133832497"/>
                    </a:ext>
                  </a:extLst>
                </a:gridCol>
                <a:gridCol w="341194">
                  <a:extLst>
                    <a:ext uri="{9D8B030D-6E8A-4147-A177-3AD203B41FA5}">
                      <a16:colId xmlns:a16="http://schemas.microsoft.com/office/drawing/2014/main" val="496116558"/>
                    </a:ext>
                  </a:extLst>
                </a:gridCol>
                <a:gridCol w="922057">
                  <a:extLst>
                    <a:ext uri="{9D8B030D-6E8A-4147-A177-3AD203B41FA5}">
                      <a16:colId xmlns:a16="http://schemas.microsoft.com/office/drawing/2014/main" val="2311374447"/>
                    </a:ext>
                  </a:extLst>
                </a:gridCol>
                <a:gridCol w="8493839">
                  <a:extLst>
                    <a:ext uri="{9D8B030D-6E8A-4147-A177-3AD203B41FA5}">
                      <a16:colId xmlns:a16="http://schemas.microsoft.com/office/drawing/2014/main" val="1903341989"/>
                    </a:ext>
                  </a:extLst>
                </a:gridCol>
              </a:tblGrid>
              <a:tr h="261335">
                <a:tc rowSpan="5">
                  <a:txBody>
                    <a:bodyPr/>
                    <a:lstStyle/>
                    <a:p>
                      <a:pPr algn="ctr"/>
                      <a:r>
                        <a:rPr lang="en-US" altLang="zh-CN" sz="1800" dirty="0">
                          <a:solidFill>
                            <a:schemeClr val="tx1"/>
                          </a:solidFill>
                          <a:latin typeface="Drive Medium" panose="020B0103030500020004" pitchFamily="34" charset="0"/>
                          <a:ea typeface="LANTINGHEI SC DEMIBOLD" panose="02000000000000000000" pitchFamily="2" charset="-122"/>
                        </a:rPr>
                        <a:t>M</a:t>
                      </a:r>
                    </a:p>
                    <a:p>
                      <a:pPr algn="ctr"/>
                      <a:r>
                        <a:rPr lang="zh-CN" altLang="en-US" sz="1600" dirty="0">
                          <a:solidFill>
                            <a:schemeClr val="tx1"/>
                          </a:solidFill>
                          <a:latin typeface="Drive Medium" panose="020B0103030500020004" pitchFamily="34" charset="0"/>
                          <a:ea typeface="LANTINGHEI SC DEMIBOLD" panose="02000000000000000000" pitchFamily="2" charset="-122"/>
                        </a:rPr>
                        <a:t>监测烟草使用情况</a:t>
                      </a:r>
                      <a:endParaRPr lang="en-US" altLang="zh-CN" sz="1600" dirty="0">
                        <a:solidFill>
                          <a:schemeClr val="tx1"/>
                        </a:solidFill>
                        <a:latin typeface="Drive Medium" panose="020B0103030500020004" pitchFamily="34" charset="0"/>
                        <a:ea typeface="LANTINGHEI SC DEMIBOLD" panose="02000000000000000000" pitchFamily="2" charset="-122"/>
                      </a:endParaRPr>
                    </a:p>
                  </a:txBody>
                  <a:tcPr anchor="ctr">
                    <a:lnL w="12700" cmpd="sng">
                      <a:noFill/>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noFill/>
                  </a:tcPr>
                </a:tc>
                <a:tc rowSpan="2">
                  <a:txBody>
                    <a:bodyPr/>
                    <a:lstStyle/>
                    <a:p>
                      <a:pPr algn="ctr"/>
                      <a:r>
                        <a:rPr lang="en-US" altLang="zh-CN" sz="1800" dirty="0">
                          <a:solidFill>
                            <a:schemeClr val="tx1"/>
                          </a:solidFill>
                          <a:latin typeface="Drive Medium" panose="020B0103030500020004" pitchFamily="34" charset="0"/>
                          <a:ea typeface="LANTINGHEI SC DEMIBOLD" panose="02000000000000000000" pitchFamily="2" charset="-122"/>
                        </a:rPr>
                        <a:t>P</a:t>
                      </a:r>
                      <a:endParaRPr lang="zh-CN" altLang="en-US" sz="1800" dirty="0">
                        <a:solidFill>
                          <a:schemeClr val="tx1"/>
                        </a:solidFill>
                        <a:latin typeface="Drive Medium" panose="020B0103030500020004" pitchFamily="34" charset="0"/>
                        <a:ea typeface="LANTINGHEI SC DEMIBOLD" panose="02000000000000000000" pitchFamily="2" charset="-122"/>
                      </a:endParaRPr>
                    </a:p>
                  </a:txBody>
                  <a:tcPr anchor="ctr">
                    <a:lnL w="19050" cap="flat" cmpd="sng" algn="ctr">
                      <a:solidFill>
                        <a:schemeClr val="bg1"/>
                      </a:solidFill>
                      <a:prstDash val="solid"/>
                      <a:round/>
                      <a:headEnd type="none" w="med" len="med"/>
                      <a:tailEnd type="none" w="med" len="med"/>
                    </a:lnL>
                    <a:lnR w="12700" cmpd="sng">
                      <a:noFill/>
                    </a:lnR>
                    <a:lnT w="12700" cap="flat" cmpd="sng" algn="ctr">
                      <a:no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zh-CN" altLang="en-US" sz="1600" b="0" dirty="0">
                          <a:solidFill>
                            <a:schemeClr val="tx1"/>
                          </a:solidFill>
                          <a:latin typeface="Drive Medium" panose="020B0103030500020004" pitchFamily="34" charset="0"/>
                          <a:ea typeface="LANTINGHEI SC DEMIBOLD" panose="02000000000000000000" pitchFamily="2" charset="-122"/>
                        </a:rPr>
                        <a:t>保护人们免受烟草烟雾危害</a:t>
                      </a:r>
                    </a:p>
                  </a:txBody>
                  <a:tcPr anchor="ctr">
                    <a:lnL w="12700" cmpd="sng">
                      <a:noFill/>
                    </a:lnL>
                    <a:lnR w="12700" cmpd="sng">
                      <a:noFill/>
                    </a:lnR>
                    <a:lnT w="12700" cap="flat" cmpd="sng" algn="ctr">
                      <a:noFill/>
                      <a:prstDash val="solid"/>
                      <a:round/>
                      <a:headEnd type="none" w="med" len="med"/>
                      <a:tailEnd type="none" w="med" len="med"/>
                    </a:lnT>
                    <a:lnB w="38100" cmpd="sng">
                      <a:noFill/>
                    </a:lnB>
                    <a:lnTlToBr w="12700" cmpd="sng">
                      <a:noFill/>
                      <a:prstDash val="solid"/>
                    </a:lnTlToBr>
                    <a:lnBlToTr w="12700" cmpd="sng">
                      <a:noFill/>
                      <a:prstDash val="solid"/>
                    </a:lnBlToTr>
                    <a:noFill/>
                  </a:tcPr>
                </a:tc>
                <a:tc hMerge="1">
                  <a:txBody>
                    <a:bodyPr/>
                    <a:lstStyle/>
                    <a:p>
                      <a:endParaRPr lang="zh-CN" altLang="en-US"/>
                    </a:p>
                  </a:txBody>
                  <a:tcPr>
                    <a:lnL w="12700" cmpd="sng">
                      <a:noFill/>
                    </a:lnL>
                  </a:tcPr>
                </a:tc>
                <a:extLst>
                  <a:ext uri="{0D108BD9-81ED-4DB2-BD59-A6C34878D82A}">
                    <a16:rowId xmlns:a16="http://schemas.microsoft.com/office/drawing/2014/main" val="3249517709"/>
                  </a:ext>
                </a:extLst>
              </a:tr>
              <a:tr h="237577">
                <a:tc vMerge="1">
                  <a:txBody>
                    <a:bodyPr/>
                    <a:lstStyle/>
                    <a:p>
                      <a:endParaRPr lang="zh-CN" altLang="en-US"/>
                    </a:p>
                  </a:txBody>
                  <a:tcPr/>
                </a:tc>
                <a:tc vMerge="1">
                  <a:txBody>
                    <a:bodyPr/>
                    <a:lstStyle/>
                    <a:p>
                      <a:endParaRPr lang="zh-CN" altLang="en-US"/>
                    </a:p>
                  </a:txBody>
                  <a:tcPr/>
                </a:tc>
                <a:tc>
                  <a:txBody>
                    <a:bodyPr/>
                    <a:lstStyle/>
                    <a:p>
                      <a:r>
                        <a:rPr lang="en-US" altLang="zh-CN" sz="1400" dirty="0">
                          <a:solidFill>
                            <a:schemeClr val="bg1"/>
                          </a:solidFill>
                          <a:latin typeface="Drive Medium" panose="020B0103030500020004" pitchFamily="34" charset="0"/>
                          <a:ea typeface="LANTINGHEI SC DEMIBOLD" panose="02000000000000000000" pitchFamily="2" charset="-122"/>
                        </a:rPr>
                        <a:t>P1</a:t>
                      </a:r>
                      <a:r>
                        <a:rPr lang="zh-CN" altLang="en-US" sz="1400" dirty="0">
                          <a:solidFill>
                            <a:schemeClr val="bg1"/>
                          </a:solidFill>
                          <a:latin typeface="Drive Medium" panose="020B0103030500020004" pitchFamily="34" charset="0"/>
                          <a:ea typeface="LANTINGHEI SC DEMIBOLD" panose="02000000000000000000" pitchFamily="2" charset="-122"/>
                        </a:rPr>
                        <a:t> 干预</a:t>
                      </a:r>
                    </a:p>
                  </a:txBody>
                  <a:tcPr anchor="ctr">
                    <a:lnL w="12700" cmpd="sng">
                      <a:noFill/>
                    </a:lnL>
                    <a:lnR w="12700" cmpd="sng">
                      <a:noFill/>
                    </a:lnR>
                    <a:lnT w="12700" cmpd="sng">
                      <a:noFill/>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400" dirty="0">
                          <a:latin typeface="Drive Medium" panose="020B0103030500020004" pitchFamily="34" charset="0"/>
                          <a:ea typeface="LANTINGHEI SC DEMIBOLD" panose="02000000000000000000" pitchFamily="2" charset="-122"/>
                        </a:rPr>
                        <a:t>在医疗与教育机构，以及工作场所、餐厅、酒吧等所有室内公共场所实施完全无烟化环境</a:t>
                      </a:r>
                      <a:endParaRPr lang="zh-CN" altLang="en-US" sz="1800" dirty="0"/>
                    </a:p>
                  </a:txBody>
                  <a:tcPr anchor="ctr">
                    <a:lnL w="12700" cmpd="sng">
                      <a:noFill/>
                    </a:lnL>
                    <a:lnR w="12700" cmpd="sng">
                      <a:noFill/>
                    </a:lnR>
                    <a:lnT w="38100" cmpd="sng">
                      <a:noFill/>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3604783"/>
                  </a:ext>
                </a:extLst>
              </a:tr>
              <a:tr h="261335">
                <a:tc vMerge="1">
                  <a:txBody>
                    <a:bodyPr/>
                    <a:lstStyle/>
                    <a:p>
                      <a:endParaRPr lang="zh-CN" altLang="en-US" dirty="0"/>
                    </a:p>
                  </a:txBody>
                  <a:tcPr/>
                </a:tc>
                <a:tc rowSpan="2">
                  <a:txBody>
                    <a:bodyPr/>
                    <a:lstStyle/>
                    <a:p>
                      <a:pPr algn="ctr"/>
                      <a:r>
                        <a:rPr lang="en-US" altLang="zh-CN" sz="1800" dirty="0">
                          <a:solidFill>
                            <a:schemeClr val="tx1"/>
                          </a:solidFill>
                          <a:latin typeface="Drive Medium" panose="020B0103030500020004" pitchFamily="34" charset="0"/>
                          <a:ea typeface="LANTINGHEI SC DEMIBOLD" panose="02000000000000000000" pitchFamily="2" charset="-122"/>
                        </a:rPr>
                        <a:t>O</a:t>
                      </a:r>
                      <a:endParaRPr lang="zh-CN" altLang="en-US" sz="1800" dirty="0">
                        <a:solidFill>
                          <a:schemeClr val="tx1"/>
                        </a:solidFill>
                        <a:latin typeface="Drive Medium" panose="020B0103030500020004" pitchFamily="34" charset="0"/>
                        <a:ea typeface="LANTINGHEI SC DEMIBOLD" panose="02000000000000000000" pitchFamily="2" charset="-122"/>
                      </a:endParaRPr>
                    </a:p>
                  </a:txBody>
                  <a:tcPr anchor="ctr">
                    <a:lnL w="19050" cap="flat" cmpd="sng" algn="ctr">
                      <a:solidFill>
                        <a:schemeClr val="bg1"/>
                      </a:solidFill>
                      <a:prstDash val="solid"/>
                      <a:round/>
                      <a:headEnd type="none" w="med" len="med"/>
                      <a:tailEnd type="none" w="med" len="med"/>
                    </a:lnL>
                    <a:lnR w="12700" cmpd="sng">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zh-CN" altLang="en-US" sz="1600" dirty="0">
                          <a:latin typeface="Drive Medium" panose="020B0103030500020004" pitchFamily="34" charset="0"/>
                          <a:ea typeface="LANTINGHEI SC DEMIBOLD" panose="02000000000000000000" pitchFamily="2" charset="-122"/>
                        </a:rPr>
                        <a:t>提供戒烟帮助</a:t>
                      </a:r>
                    </a:p>
                  </a:txBody>
                  <a:tcPr anchor="ctr">
                    <a:lnL w="38100" cmpd="sng">
                      <a:noFill/>
                    </a:lnL>
                    <a:lnR w="12700" cmpd="sng">
                      <a:noFill/>
                    </a:lnR>
                    <a:lnT w="1905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zh-CN" altLang="en-US"/>
                    </a:p>
                  </a:txBody>
                  <a:tcPr>
                    <a:lnL w="12700" cmpd="sng">
                      <a:noFill/>
                    </a:lnL>
                    <a:lnT w="12700" cmpd="sng">
                      <a:noFill/>
                    </a:lnT>
                  </a:tcPr>
                </a:tc>
                <a:extLst>
                  <a:ext uri="{0D108BD9-81ED-4DB2-BD59-A6C34878D82A}">
                    <a16:rowId xmlns:a16="http://schemas.microsoft.com/office/drawing/2014/main" val="3574986879"/>
                  </a:ext>
                </a:extLst>
              </a:tr>
              <a:tr h="518160">
                <a:tc vMerge="1">
                  <a:txBody>
                    <a:bodyPr/>
                    <a:lstStyle/>
                    <a:p>
                      <a:endParaRPr lang="zh-CN" altLang="en-US"/>
                    </a:p>
                  </a:txBody>
                  <a:tcPr/>
                </a:tc>
                <a:tc vMerge="1">
                  <a:txBody>
                    <a:bodyPr/>
                    <a:lstStyle/>
                    <a:p>
                      <a:endParaRPr lang="zh-CN" altLang="en-US"/>
                    </a:p>
                  </a:txBody>
                  <a:tcPr/>
                </a:tc>
                <a:tc>
                  <a:txBody>
                    <a:bodyPr/>
                    <a:lstStyle/>
                    <a:p>
                      <a:r>
                        <a:rPr lang="en-US" altLang="zh-CN" sz="1400" dirty="0">
                          <a:solidFill>
                            <a:schemeClr val="bg1"/>
                          </a:solidFill>
                          <a:latin typeface="Drive Medium" panose="020B0103030500020004" pitchFamily="34" charset="0"/>
                          <a:ea typeface="LANTINGHEI SC DEMIBOLD" panose="02000000000000000000" pitchFamily="2" charset="-122"/>
                        </a:rPr>
                        <a:t>O1</a:t>
                      </a:r>
                      <a:r>
                        <a:rPr lang="zh-CN" altLang="en-US" sz="1400" dirty="0">
                          <a:solidFill>
                            <a:schemeClr val="bg1"/>
                          </a:solidFill>
                          <a:latin typeface="Drive Medium" panose="020B0103030500020004" pitchFamily="34" charset="0"/>
                          <a:ea typeface="LANTINGHEI SC DEMIBOLD" panose="02000000000000000000" pitchFamily="2" charset="-122"/>
                        </a:rPr>
                        <a:t> 干预</a:t>
                      </a:r>
                    </a:p>
                  </a:txBody>
                  <a:tcPr anchor="ctr">
                    <a:lnL w="38100" cmpd="sng">
                      <a:noFill/>
                    </a:lnL>
                    <a:lnR w="12700" cmpd="sng">
                      <a:noFill/>
                    </a:lnR>
                    <a:lnT w="38100" cmpd="sng">
                      <a:noFill/>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400" kern="1200" dirty="0">
                          <a:solidFill>
                            <a:schemeClr val="dk1"/>
                          </a:solidFill>
                          <a:latin typeface="Drive Medium" panose="020B0103030500020004" pitchFamily="34" charset="0"/>
                          <a:ea typeface="LANTINGHEI SC DEMIBOLD" panose="02000000000000000000" pitchFamily="2" charset="-122"/>
                          <a:cs typeface="+mn-cs"/>
                        </a:rPr>
                        <a:t>加强卫生系统，使它们能够将戒烟劝导纳入初级卫生保健工作中。为戒烟热线和其他相关社区活动提供支持，同时在有条件的地方提供廉价易得的药物治疗措施</a:t>
                      </a:r>
                      <a:endParaRPr lang="zh-CN" altLang="en-US" sz="1800" dirty="0"/>
                    </a:p>
                  </a:txBody>
                  <a:tcPr anchor="ctr">
                    <a:lnL w="38100" cmpd="sng">
                      <a:noFill/>
                    </a:lnL>
                    <a:lnR w="12700" cmpd="sng">
                      <a:noFill/>
                    </a:lnR>
                    <a:lnT w="12700" cmpd="sng">
                      <a:noFill/>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6906116"/>
                  </a:ext>
                </a:extLst>
              </a:tr>
              <a:tr h="261335">
                <a:tc vMerge="1">
                  <a:txBody>
                    <a:bodyPr/>
                    <a:lstStyle/>
                    <a:p>
                      <a:endParaRPr lang="zh-CN" altLang="en-US" dirty="0"/>
                    </a:p>
                  </a:txBody>
                  <a:tcPr>
                    <a:lnT w="38100" cmpd="sng">
                      <a:noFill/>
                    </a:lnT>
                  </a:tcPr>
                </a:tc>
                <a:tc rowSpan="4">
                  <a:txBody>
                    <a:bodyPr/>
                    <a:lstStyle/>
                    <a:p>
                      <a:pPr algn="ctr"/>
                      <a:r>
                        <a:rPr lang="en-US" altLang="zh-CN" sz="1800" dirty="0">
                          <a:solidFill>
                            <a:schemeClr val="tx1"/>
                          </a:solidFill>
                          <a:latin typeface="Drive Medium" panose="020B0103030500020004" pitchFamily="34" charset="0"/>
                          <a:ea typeface="LANTINGHEI SC DEMIBOLD" panose="02000000000000000000" pitchFamily="2" charset="-122"/>
                        </a:rPr>
                        <a:t>W</a:t>
                      </a:r>
                      <a:endParaRPr lang="zh-CN" altLang="en-US" sz="1800" dirty="0">
                        <a:solidFill>
                          <a:schemeClr val="tx1"/>
                        </a:solidFill>
                        <a:latin typeface="Drive Medium" panose="020B0103030500020004" pitchFamily="34" charset="0"/>
                        <a:ea typeface="LANTINGHEI SC DEMIBOLD" panose="02000000000000000000" pitchFamily="2" charset="-122"/>
                      </a:endParaRPr>
                    </a:p>
                  </a:txBody>
                  <a:tcPr anchor="ctr">
                    <a:lnL w="19050" cap="flat" cmpd="sng" algn="ctr">
                      <a:solidFill>
                        <a:schemeClr val="bg1"/>
                      </a:solidFill>
                      <a:prstDash val="solid"/>
                      <a:round/>
                      <a:headEnd type="none" w="med" len="med"/>
                      <a:tailEnd type="none" w="med" len="med"/>
                    </a:lnL>
                    <a:lnR w="12700" cmpd="sng">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zh-CN" altLang="en-US" sz="1600" dirty="0">
                          <a:latin typeface="Drive Medium" panose="020B0103030500020004" pitchFamily="34" charset="0"/>
                          <a:ea typeface="LANTINGHEI SC DEMIBOLD" panose="02000000000000000000" pitchFamily="2" charset="-122"/>
                        </a:rPr>
                        <a:t>警示烟草危害</a:t>
                      </a:r>
                    </a:p>
                  </a:txBody>
                  <a:tcPr anchor="ctr">
                    <a:lnL w="38100" cmpd="sng">
                      <a:noFill/>
                    </a:lnL>
                    <a:lnR w="12700" cmpd="sng">
                      <a:noFill/>
                    </a:lnR>
                    <a:lnT w="1905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zh-CN" altLang="en-US"/>
                    </a:p>
                  </a:txBody>
                  <a:tcPr>
                    <a:lnL w="12700" cmpd="sng">
                      <a:noFill/>
                    </a:lnL>
                    <a:lnT w="12700" cmpd="sng">
                      <a:noFill/>
                    </a:lnT>
                  </a:tcPr>
                </a:tc>
                <a:extLst>
                  <a:ext uri="{0D108BD9-81ED-4DB2-BD59-A6C34878D82A}">
                    <a16:rowId xmlns:a16="http://schemas.microsoft.com/office/drawing/2014/main" val="3895436323"/>
                  </a:ext>
                </a:extLst>
              </a:tr>
              <a:tr h="237577">
                <a:tc rowSpan="9">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solidFill>
                            <a:schemeClr val="bg1"/>
                          </a:solidFill>
                          <a:latin typeface="Drive Medium" panose="020B0103030500020004" pitchFamily="34" charset="0"/>
                          <a:ea typeface="LANTINGHEI SC DEMIBOLD" panose="02000000000000000000" pitchFamily="2" charset="-122"/>
                        </a:rPr>
                        <a:t>M1</a:t>
                      </a:r>
                      <a:r>
                        <a:rPr lang="zh-CN" altLang="en-US" sz="1400" dirty="0">
                          <a:solidFill>
                            <a:schemeClr val="bg1"/>
                          </a:solidFill>
                          <a:latin typeface="Drive Medium" panose="020B0103030500020004" pitchFamily="34" charset="0"/>
                          <a:ea typeface="LANTINGHEI SC DEMIBOLD" panose="02000000000000000000" pitchFamily="2" charset="-122"/>
                        </a:rPr>
                        <a:t> 交叉活动</a:t>
                      </a:r>
                      <a:endParaRPr lang="en-US" altLang="zh-CN" sz="1400" dirty="0">
                        <a:solidFill>
                          <a:schemeClr val="bg1"/>
                        </a:solidFill>
                        <a:latin typeface="Drive Medium" panose="020B0103030500020004" pitchFamily="34" charset="0"/>
                        <a:ea typeface="LANTINGHEI SC DEMIBOLD" panose="02000000000000000000" pitchFamily="2" charset="-122"/>
                      </a:endParaRPr>
                    </a:p>
                    <a:p>
                      <a:pPr algn="l"/>
                      <a:r>
                        <a:rPr lang="zh-CN" altLang="en-US" sz="1400" dirty="0">
                          <a:solidFill>
                            <a:schemeClr val="tx1"/>
                          </a:solidFill>
                          <a:latin typeface="Drive Medium" panose="020B0103030500020004" pitchFamily="34" charset="0"/>
                          <a:ea typeface="LANTINGHEI SC DEMIBOLD" panose="02000000000000000000" pitchFamily="2" charset="-122"/>
                        </a:rPr>
                        <a:t>获取具有全国代表性，以人群为基础，针对青少年和青年人使用关键性指标的周期性数据</a:t>
                      </a:r>
                      <a:endParaRPr lang="zh-CN" altLang="en-US" dirty="0"/>
                    </a:p>
                  </a:txBody>
                  <a:tcPr anchor="ctr">
                    <a:lnL w="12700" cmpd="sng">
                      <a:noFill/>
                    </a:lnL>
                    <a:lnR w="19050" cap="flat" cmpd="sng" algn="ctr">
                      <a:solidFill>
                        <a:schemeClr val="bg1"/>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zh-CN" altLang="en-US"/>
                    </a:p>
                  </a:txBody>
                  <a:tcPr/>
                </a:tc>
                <a:tc>
                  <a:txBody>
                    <a:bodyPr/>
                    <a:lstStyle/>
                    <a:p>
                      <a:pPr algn="l"/>
                      <a:r>
                        <a:rPr lang="en-US" altLang="zh-CN" sz="1400" dirty="0">
                          <a:solidFill>
                            <a:schemeClr val="bg1"/>
                          </a:solidFill>
                          <a:latin typeface="Drive Medium" panose="020B0103030500020004" pitchFamily="34" charset="0"/>
                          <a:ea typeface="LANTINGHEI SC DEMIBOLD" panose="02000000000000000000" pitchFamily="2" charset="-122"/>
                        </a:rPr>
                        <a:t>W1</a:t>
                      </a:r>
                      <a:r>
                        <a:rPr lang="zh-CN" altLang="en-US" sz="1400" dirty="0">
                          <a:solidFill>
                            <a:schemeClr val="bg1"/>
                          </a:solidFill>
                          <a:latin typeface="Drive Medium" panose="020B0103030500020004" pitchFamily="34" charset="0"/>
                          <a:ea typeface="LANTINGHEI SC DEMIBOLD" panose="02000000000000000000" pitchFamily="2" charset="-122"/>
                        </a:rPr>
                        <a:t> 干预</a:t>
                      </a:r>
                    </a:p>
                  </a:txBody>
                  <a:tcPr anchor="ctr">
                    <a:lnL w="381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zh-CN" altLang="en-US" sz="1400" dirty="0">
                          <a:latin typeface="Drive Medium" panose="020B0103030500020004" pitchFamily="34" charset="0"/>
                          <a:ea typeface="LANTINGHEI SC DEMIBOLD" panose="02000000000000000000" pitchFamily="2" charset="-122"/>
                        </a:rPr>
                        <a:t>要求使用有效的包装警示标志</a:t>
                      </a:r>
                      <a:endParaRPr lang="zh-CN" altLang="en-US" sz="1800" dirty="0"/>
                    </a:p>
                  </a:txBody>
                  <a:tcPr anchor="ctr">
                    <a:lnL w="381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97902496"/>
                  </a:ext>
                </a:extLst>
              </a:tr>
              <a:tr h="237577">
                <a:tc vMerge="1">
                  <a:txBody>
                    <a:bodyPr/>
                    <a:lstStyle/>
                    <a:p>
                      <a:endParaRPr lang="zh-CN" altLang="en-US"/>
                    </a:p>
                  </a:txBody>
                  <a:tcPr>
                    <a:lnT w="12700" cmpd="sng">
                      <a:noFill/>
                    </a:lnT>
                  </a:tcPr>
                </a:tc>
                <a:tc vMerge="1">
                  <a:txBody>
                    <a:bodyPr/>
                    <a:lstStyle/>
                    <a:p>
                      <a:endParaRPr lang="zh-CN" altLang="en-US"/>
                    </a:p>
                  </a:txBody>
                  <a:tcPr>
                    <a:lnT w="12700" cmpd="sng">
                      <a:noFill/>
                    </a:lnT>
                  </a:tcPr>
                </a:tc>
                <a:tc>
                  <a:txBody>
                    <a:bodyPr/>
                    <a:lstStyle/>
                    <a:p>
                      <a:pPr algn="l"/>
                      <a:r>
                        <a:rPr lang="en-US" altLang="zh-CN" sz="1400" dirty="0">
                          <a:solidFill>
                            <a:schemeClr val="bg1"/>
                          </a:solidFill>
                          <a:latin typeface="Drive Medium" panose="020B0103030500020004" pitchFamily="34" charset="0"/>
                          <a:ea typeface="LANTINGHEI SC DEMIBOLD" panose="02000000000000000000" pitchFamily="2" charset="-122"/>
                        </a:rPr>
                        <a:t>W2</a:t>
                      </a:r>
                      <a:r>
                        <a:rPr lang="zh-CN" altLang="en-US" sz="1400" dirty="0">
                          <a:solidFill>
                            <a:schemeClr val="bg1"/>
                          </a:solidFill>
                          <a:latin typeface="Drive Medium" panose="020B0103030500020004" pitchFamily="34" charset="0"/>
                          <a:ea typeface="LANTINGHEI SC DEMIBOLD" panose="02000000000000000000" pitchFamily="2" charset="-122"/>
                        </a:rPr>
                        <a:t> 干预</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zh-CN" altLang="en-US" sz="1400" dirty="0">
                          <a:latin typeface="Drive Medium" panose="020B0103030500020004" pitchFamily="34" charset="0"/>
                          <a:ea typeface="LANTINGHEI SC DEMIBOLD" panose="02000000000000000000" pitchFamily="2" charset="-122"/>
                        </a:rPr>
                        <a:t>开展反烟草广告</a:t>
                      </a:r>
                      <a:endParaRPr lang="zh-CN" altLang="en-US" sz="1800" dirty="0"/>
                    </a:p>
                  </a:txBody>
                  <a:tcPr anchor="ctr">
                    <a:lnL w="381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66431737"/>
                  </a:ext>
                </a:extLst>
              </a:tr>
              <a:tr h="237577">
                <a:tc vMerge="1">
                  <a:txBody>
                    <a:bodyPr/>
                    <a:lstStyle/>
                    <a:p>
                      <a:endParaRPr lang="zh-CN" altLang="en-US"/>
                    </a:p>
                  </a:txBody>
                  <a:tcPr/>
                </a:tc>
                <a:tc vMerge="1">
                  <a:txBody>
                    <a:bodyPr/>
                    <a:lstStyle/>
                    <a:p>
                      <a:endParaRPr lang="zh-CN" altLang="en-US"/>
                    </a:p>
                  </a:txBody>
                  <a:tcPr/>
                </a:tc>
                <a:tc>
                  <a:txBody>
                    <a:bodyPr/>
                    <a:lstStyle/>
                    <a:p>
                      <a:pPr algn="l"/>
                      <a:r>
                        <a:rPr lang="en-US" altLang="zh-CN" sz="1400" dirty="0">
                          <a:solidFill>
                            <a:schemeClr val="bg1"/>
                          </a:solidFill>
                          <a:latin typeface="Drive Medium" panose="020B0103030500020004" pitchFamily="34" charset="0"/>
                          <a:ea typeface="LANTINGHEI SC DEMIBOLD" panose="02000000000000000000" pitchFamily="2" charset="-122"/>
                        </a:rPr>
                        <a:t>W3</a:t>
                      </a:r>
                      <a:r>
                        <a:rPr lang="zh-CN" altLang="en-US" sz="1400" dirty="0">
                          <a:solidFill>
                            <a:schemeClr val="bg1"/>
                          </a:solidFill>
                          <a:latin typeface="Drive Medium" panose="020B0103030500020004" pitchFamily="34" charset="0"/>
                          <a:ea typeface="LANTINGHEI SC DEMIBOLD" panose="02000000000000000000" pitchFamily="2" charset="-122"/>
                        </a:rPr>
                        <a:t> 干预</a:t>
                      </a:r>
                    </a:p>
                  </a:txBody>
                  <a:tcPr anchor="ctr">
                    <a:lnL w="38100" cmpd="sng">
                      <a:noFill/>
                    </a:lnL>
                    <a:lnR w="12700" cmpd="sng">
                      <a:noFill/>
                    </a:lnR>
                    <a:lnT w="12700" cmpd="sng">
                      <a:noFill/>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400" dirty="0">
                          <a:latin typeface="Drive Medium" panose="020B0103030500020004" pitchFamily="34" charset="0"/>
                          <a:ea typeface="LANTINGHEI SC DEMIBOLD" panose="02000000000000000000" pitchFamily="2" charset="-122"/>
                        </a:rPr>
                        <a:t>得到关于反烟草活动的免费媒体报道</a:t>
                      </a:r>
                      <a:endParaRPr lang="zh-CN" altLang="en-US" sz="1800" dirty="0"/>
                    </a:p>
                  </a:txBody>
                  <a:tcPr anchor="ctr">
                    <a:lnL w="38100" cmpd="sng">
                      <a:noFill/>
                    </a:lnL>
                    <a:lnR w="12700" cmpd="sng">
                      <a:noFill/>
                    </a:lnR>
                    <a:lnT w="12700" cmpd="sng">
                      <a:noFill/>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2601412"/>
                  </a:ext>
                </a:extLst>
              </a:tr>
              <a:tr h="261335">
                <a:tc vMerge="1">
                  <a:txBody>
                    <a:bodyPr/>
                    <a:lstStyle/>
                    <a:p>
                      <a:endParaRPr lang="zh-CN" altLang="en-US" dirty="0"/>
                    </a:p>
                  </a:txBody>
                  <a:tcPr/>
                </a:tc>
                <a:tc rowSpan="3">
                  <a:txBody>
                    <a:bodyPr/>
                    <a:lstStyle/>
                    <a:p>
                      <a:pPr algn="ctr"/>
                      <a:r>
                        <a:rPr lang="en-US" altLang="zh-CN" sz="1800" dirty="0">
                          <a:solidFill>
                            <a:schemeClr val="tx1"/>
                          </a:solidFill>
                          <a:latin typeface="Drive Medium" panose="020B0103030500020004" pitchFamily="34" charset="0"/>
                          <a:ea typeface="LANTINGHEI SC DEMIBOLD" panose="02000000000000000000" pitchFamily="2" charset="-122"/>
                        </a:rPr>
                        <a:t>E</a:t>
                      </a:r>
                      <a:endParaRPr lang="zh-CN" altLang="en-US" sz="1800" dirty="0">
                        <a:solidFill>
                          <a:schemeClr val="tx1"/>
                        </a:solidFill>
                        <a:latin typeface="Drive Medium" panose="020B0103030500020004" pitchFamily="34" charset="0"/>
                        <a:ea typeface="LANTINGHEI SC DEMIBOLD" panose="02000000000000000000" pitchFamily="2" charset="-122"/>
                      </a:endParaRPr>
                    </a:p>
                  </a:txBody>
                  <a:tcPr anchor="ctr">
                    <a:lnL w="19050" cap="flat" cmpd="sng" algn="ctr">
                      <a:solidFill>
                        <a:schemeClr val="bg1"/>
                      </a:solidFill>
                      <a:prstDash val="solid"/>
                      <a:round/>
                      <a:headEnd type="none" w="med" len="med"/>
                      <a:tailEnd type="none" w="med" len="med"/>
                    </a:lnL>
                    <a:lnR w="12700" cmpd="sng">
                      <a:noFill/>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zh-CN" altLang="en-US" sz="1600" dirty="0">
                          <a:latin typeface="Drive Medium" panose="020B0103030500020004" pitchFamily="34" charset="0"/>
                          <a:ea typeface="LANTINGHEI SC DEMIBOLD" panose="02000000000000000000" pitchFamily="2" charset="-122"/>
                        </a:rPr>
                        <a:t>确保禁止烟草广告、促销和赞助</a:t>
                      </a:r>
                    </a:p>
                  </a:txBody>
                  <a:tcPr anchor="ctr">
                    <a:lnL w="38100" cmpd="sng">
                      <a:noFill/>
                    </a:lnL>
                    <a:lnR w="12700" cmpd="sng">
                      <a:noFill/>
                    </a:lnR>
                    <a:lnT w="1905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zh-CN" altLang="en-US"/>
                    </a:p>
                  </a:txBody>
                  <a:tcPr>
                    <a:lnL w="12700" cmpd="sng">
                      <a:noFill/>
                    </a:lnL>
                    <a:lnT w="12700" cmpd="sng">
                      <a:noFill/>
                    </a:lnT>
                  </a:tcPr>
                </a:tc>
                <a:extLst>
                  <a:ext uri="{0D108BD9-81ED-4DB2-BD59-A6C34878D82A}">
                    <a16:rowId xmlns:a16="http://schemas.microsoft.com/office/drawing/2014/main" val="438161069"/>
                  </a:ext>
                </a:extLst>
              </a:tr>
              <a:tr h="237577">
                <a:tc vMerge="1">
                  <a:txBody>
                    <a:bodyPr/>
                    <a:lstStyle/>
                    <a:p>
                      <a:endParaRPr lang="zh-CN" altLang="en-US"/>
                    </a:p>
                  </a:txBody>
                  <a:tcPr/>
                </a:tc>
                <a:tc vMerge="1">
                  <a:txBody>
                    <a:bodyPr/>
                    <a:lstStyle/>
                    <a:p>
                      <a:endParaRPr lang="zh-CN" altLang="en-US"/>
                    </a:p>
                  </a:txBody>
                  <a:tcPr/>
                </a:tc>
                <a:tc>
                  <a:txBody>
                    <a:bodyPr/>
                    <a:lstStyle/>
                    <a:p>
                      <a:r>
                        <a:rPr lang="en-US" altLang="zh-CN" sz="1400" dirty="0">
                          <a:solidFill>
                            <a:schemeClr val="bg1"/>
                          </a:solidFill>
                          <a:latin typeface="Drive Medium" panose="020B0103030500020004" pitchFamily="34" charset="0"/>
                          <a:ea typeface="LANTINGHEI SC DEMIBOLD" panose="02000000000000000000" pitchFamily="2" charset="-122"/>
                        </a:rPr>
                        <a:t>E1</a:t>
                      </a:r>
                      <a:r>
                        <a:rPr lang="zh-CN" altLang="en-US" sz="1400" dirty="0">
                          <a:solidFill>
                            <a:schemeClr val="bg1"/>
                          </a:solidFill>
                          <a:latin typeface="Drive Medium" panose="020B0103030500020004" pitchFamily="34" charset="0"/>
                          <a:ea typeface="LANTINGHEI SC DEMIBOLD" panose="02000000000000000000" pitchFamily="2" charset="-122"/>
                        </a:rPr>
                        <a:t> 干预</a:t>
                      </a:r>
                    </a:p>
                  </a:txBody>
                  <a:tcPr anchor="ctr">
                    <a:lnL w="381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zh-CN" altLang="en-US" sz="1400" dirty="0">
                          <a:solidFill>
                            <a:schemeClr val="tx1"/>
                          </a:solidFill>
                          <a:latin typeface="LANTINGHEI SC DEMIBOLD" panose="02000000000000000000" pitchFamily="2" charset="-122"/>
                          <a:ea typeface="LANTINGHEI SC DEMIBOLD" panose="02000000000000000000" pitchFamily="2" charset="-122"/>
                        </a:rPr>
                        <a:t>建立实施有效的立法，全面禁止任何形式的直接烟草广告、促销和赞助活动</a:t>
                      </a:r>
                      <a:endParaRPr lang="zh-CN" altLang="en-US" sz="1400" dirty="0">
                        <a:solidFill>
                          <a:schemeClr val="bg1"/>
                        </a:solidFill>
                        <a:latin typeface="Drive Medium" panose="020B0103030500020004" pitchFamily="34" charset="0"/>
                        <a:ea typeface="LANTINGHEI SC DEMIBOLD" panose="02000000000000000000" pitchFamily="2" charset="-122"/>
                      </a:endParaRPr>
                    </a:p>
                  </a:txBody>
                  <a:tcPr anchor="ctr">
                    <a:lnL w="381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127978443"/>
                  </a:ext>
                </a:extLst>
              </a:tr>
              <a:tr h="237577">
                <a:tc vMerge="1">
                  <a:txBody>
                    <a:bodyPr/>
                    <a:lstStyle/>
                    <a:p>
                      <a:endParaRPr lang="zh-CN" altLang="en-US"/>
                    </a:p>
                  </a:txBody>
                  <a:tcPr/>
                </a:tc>
                <a:tc vMerge="1">
                  <a:txBody>
                    <a:bodyPr/>
                    <a:lstStyle/>
                    <a:p>
                      <a:endParaRPr lang="zh-CN" altLang="en-US"/>
                    </a:p>
                  </a:txBody>
                  <a:tcPr/>
                </a:tc>
                <a:tc>
                  <a:txBody>
                    <a:bodyPr/>
                    <a:lstStyle/>
                    <a:p>
                      <a:r>
                        <a:rPr lang="en-US" altLang="zh-CN" sz="1400" dirty="0">
                          <a:solidFill>
                            <a:schemeClr val="bg1"/>
                          </a:solidFill>
                          <a:latin typeface="Drive Medium" panose="020B0103030500020004" pitchFamily="34" charset="0"/>
                          <a:ea typeface="LANTINGHEI SC DEMIBOLD" panose="02000000000000000000" pitchFamily="2" charset="-122"/>
                        </a:rPr>
                        <a:t>E2</a:t>
                      </a:r>
                      <a:r>
                        <a:rPr lang="zh-CN" altLang="en-US" sz="1400" dirty="0">
                          <a:solidFill>
                            <a:schemeClr val="bg1"/>
                          </a:solidFill>
                          <a:latin typeface="Drive Medium" panose="020B0103030500020004" pitchFamily="34" charset="0"/>
                          <a:ea typeface="LANTINGHEI SC DEMIBOLD" panose="02000000000000000000" pitchFamily="2" charset="-122"/>
                        </a:rPr>
                        <a:t> 干预</a:t>
                      </a:r>
                    </a:p>
                  </a:txBody>
                  <a:tcPr anchor="ctr">
                    <a:lnL w="38100" cmpd="sng">
                      <a:noFill/>
                    </a:lnL>
                    <a:lnR w="12700" cmpd="sng">
                      <a:noFill/>
                    </a:lnR>
                    <a:lnT w="12700" cmpd="sng">
                      <a:noFill/>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400" dirty="0">
                          <a:solidFill>
                            <a:schemeClr val="tx1"/>
                          </a:solidFill>
                          <a:latin typeface="LANTINGHEI SC DEMIBOLD" panose="02000000000000000000" pitchFamily="2" charset="-122"/>
                          <a:ea typeface="LANTINGHEI SC DEMIBOLD" panose="02000000000000000000" pitchFamily="2" charset="-122"/>
                        </a:rPr>
                        <a:t>建立实施有效的立法，禁止间接烟草广告、促销和赞助活动</a:t>
                      </a:r>
                      <a:endParaRPr lang="zh-CN" altLang="en-US" sz="1400" dirty="0">
                        <a:solidFill>
                          <a:schemeClr val="bg1"/>
                        </a:solidFill>
                        <a:latin typeface="Drive Medium" panose="020B0103030500020004" pitchFamily="34" charset="0"/>
                        <a:ea typeface="LANTINGHEI SC DEMIBOLD" panose="02000000000000000000" pitchFamily="2" charset="-122"/>
                      </a:endParaRPr>
                    </a:p>
                  </a:txBody>
                  <a:tcPr anchor="ctr">
                    <a:lnL w="38100" cmpd="sng">
                      <a:noFill/>
                    </a:lnL>
                    <a:lnR w="12700" cmpd="sng">
                      <a:noFill/>
                    </a:lnR>
                    <a:lnT w="12700" cmpd="sng">
                      <a:noFill/>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58919064"/>
                  </a:ext>
                </a:extLst>
              </a:tr>
              <a:tr h="261335">
                <a:tc vMerge="1">
                  <a:txBody>
                    <a:bodyPr/>
                    <a:lstStyle/>
                    <a:p>
                      <a:endParaRPr lang="zh-CN" altLang="en-US" dirty="0"/>
                    </a:p>
                  </a:txBody>
                  <a:tcPr/>
                </a:tc>
                <a:tc rowSpan="3">
                  <a:txBody>
                    <a:bodyPr/>
                    <a:lstStyle/>
                    <a:p>
                      <a:pPr algn="ctr"/>
                      <a:r>
                        <a:rPr lang="en-US" altLang="zh-CN" sz="1800" dirty="0">
                          <a:solidFill>
                            <a:schemeClr val="tx1"/>
                          </a:solidFill>
                          <a:latin typeface="Drive Medium" panose="020B0103030500020004" pitchFamily="34" charset="0"/>
                          <a:ea typeface="LANTINGHEI SC DEMIBOLD" panose="02000000000000000000" pitchFamily="2" charset="-122"/>
                        </a:rPr>
                        <a:t>R</a:t>
                      </a:r>
                      <a:endParaRPr lang="zh-CN" altLang="en-US" sz="1800" dirty="0">
                        <a:solidFill>
                          <a:schemeClr val="tx1"/>
                        </a:solidFill>
                        <a:latin typeface="Drive Medium" panose="020B0103030500020004" pitchFamily="34" charset="0"/>
                        <a:ea typeface="LANTINGHEI SC DEMIBOLD" panose="02000000000000000000" pitchFamily="2" charset="-122"/>
                      </a:endParaRPr>
                    </a:p>
                  </a:txBody>
                  <a:tcPr anchor="ctr">
                    <a:lnL w="19050" cap="flat" cmpd="sng" algn="ctr">
                      <a:solidFill>
                        <a:schemeClr val="bg1"/>
                      </a:solidFill>
                      <a:prstDash val="solid"/>
                      <a:round/>
                      <a:headEnd type="none" w="med" len="med"/>
                      <a:tailEnd type="none" w="med" len="med"/>
                    </a:lnL>
                    <a:lnR w="12700" cmpd="sng">
                      <a:noFill/>
                    </a:lnR>
                    <a:lnT w="1905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zh-CN" altLang="en-US" sz="1600" dirty="0">
                          <a:latin typeface="Drive Medium" panose="020B0103030500020004" pitchFamily="34" charset="0"/>
                          <a:ea typeface="LANTINGHEI SC DEMIBOLD" panose="02000000000000000000" pitchFamily="2" charset="-122"/>
                        </a:rPr>
                        <a:t>提高烟税</a:t>
                      </a:r>
                    </a:p>
                  </a:txBody>
                  <a:tcPr anchor="ctr">
                    <a:lnL w="38100" cmpd="sng">
                      <a:noFill/>
                    </a:lnL>
                    <a:lnR w="12700" cmpd="sng">
                      <a:noFill/>
                    </a:lnR>
                    <a:lnT w="1905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zh-CN" altLang="en-US"/>
                    </a:p>
                  </a:txBody>
                  <a:tcPr>
                    <a:lnL w="12700" cmpd="sng">
                      <a:noFill/>
                    </a:lnL>
                    <a:lnT w="12700" cmpd="sng">
                      <a:noFill/>
                    </a:lnT>
                  </a:tcPr>
                </a:tc>
                <a:extLst>
                  <a:ext uri="{0D108BD9-81ED-4DB2-BD59-A6C34878D82A}">
                    <a16:rowId xmlns:a16="http://schemas.microsoft.com/office/drawing/2014/main" val="4203670032"/>
                  </a:ext>
                </a:extLst>
              </a:tr>
              <a:tr h="403881">
                <a:tc vMerge="1">
                  <a:txBody>
                    <a:bodyPr/>
                    <a:lstStyle/>
                    <a:p>
                      <a:endParaRPr lang="zh-CN" altLang="en-US"/>
                    </a:p>
                  </a:txBody>
                  <a:tcPr/>
                </a:tc>
                <a:tc vMerge="1">
                  <a:txBody>
                    <a:bodyPr/>
                    <a:lstStyle/>
                    <a:p>
                      <a:endParaRPr lang="zh-CN" altLang="en-US"/>
                    </a:p>
                  </a:txBody>
                  <a:tcPr/>
                </a:tc>
                <a:tc>
                  <a:txBody>
                    <a:bodyPr/>
                    <a:lstStyle/>
                    <a:p>
                      <a:r>
                        <a:rPr lang="en-US" altLang="zh-CN" sz="1400" dirty="0">
                          <a:solidFill>
                            <a:schemeClr val="bg1"/>
                          </a:solidFill>
                          <a:latin typeface="Drive Medium" panose="020B0103030500020004" pitchFamily="34" charset="0"/>
                          <a:ea typeface="LANTINGHEI SC DEMIBOLD" panose="02000000000000000000" pitchFamily="2" charset="-122"/>
                        </a:rPr>
                        <a:t>R1</a:t>
                      </a:r>
                      <a:r>
                        <a:rPr lang="zh-CN" altLang="en-US" sz="1400" dirty="0">
                          <a:solidFill>
                            <a:schemeClr val="bg1"/>
                          </a:solidFill>
                          <a:latin typeface="Drive Medium" panose="020B0103030500020004" pitchFamily="34" charset="0"/>
                          <a:ea typeface="LANTINGHEI SC DEMIBOLD" panose="02000000000000000000" pitchFamily="2" charset="-122"/>
                        </a:rPr>
                        <a:t> 干预</a:t>
                      </a:r>
                    </a:p>
                  </a:txBody>
                  <a:tcPr anchor="ctr">
                    <a:lnL w="381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zh-CN" altLang="en-US" sz="1400" dirty="0">
                          <a:solidFill>
                            <a:schemeClr val="tx1"/>
                          </a:solidFill>
                          <a:latin typeface="LANTINGHEI SC DEMIBOLD" panose="02000000000000000000" pitchFamily="2" charset="-122"/>
                          <a:ea typeface="LANTINGHEI SC DEMIBOLD" panose="02000000000000000000" pitchFamily="2" charset="-122"/>
                        </a:rPr>
                        <a:t>提高烟草制品税率，保证定期对税率进行调整，以适应通货膨胀速度，确保税率上升速度快于消费者消费能力的提高速度</a:t>
                      </a:r>
                      <a:endParaRPr lang="zh-CN" altLang="en-US" sz="1400" dirty="0">
                        <a:solidFill>
                          <a:schemeClr val="bg1"/>
                        </a:solidFill>
                        <a:latin typeface="Drive Medium" panose="020B0103030500020004" pitchFamily="34" charset="0"/>
                        <a:ea typeface="LANTINGHEI SC DEMIBOLD" panose="02000000000000000000" pitchFamily="2" charset="-122"/>
                      </a:endParaRPr>
                    </a:p>
                  </a:txBody>
                  <a:tcPr anchor="ctr">
                    <a:lnL w="381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007443948"/>
                  </a:ext>
                </a:extLst>
              </a:tr>
              <a:tr h="237577">
                <a:tc vMerge="1">
                  <a:txBody>
                    <a:bodyPr/>
                    <a:lstStyle/>
                    <a:p>
                      <a:endParaRPr lang="zh-CN" altLang="en-US"/>
                    </a:p>
                  </a:txBody>
                  <a:tcPr/>
                </a:tc>
                <a:tc vMerge="1">
                  <a:txBody>
                    <a:bodyPr/>
                    <a:lstStyle/>
                    <a:p>
                      <a:endParaRPr lang="zh-CN" altLang="en-US"/>
                    </a:p>
                  </a:txBody>
                  <a:tcPr/>
                </a:tc>
                <a:tc>
                  <a:txBody>
                    <a:bodyPr/>
                    <a:lstStyle/>
                    <a:p>
                      <a:r>
                        <a:rPr lang="en-US" altLang="zh-CN" sz="1400" dirty="0">
                          <a:solidFill>
                            <a:schemeClr val="bg1"/>
                          </a:solidFill>
                          <a:latin typeface="Drive Medium" panose="020B0103030500020004" pitchFamily="34" charset="0"/>
                          <a:ea typeface="LANTINGHEI SC DEMIBOLD" panose="02000000000000000000" pitchFamily="2" charset="-122"/>
                        </a:rPr>
                        <a:t>R2</a:t>
                      </a:r>
                      <a:r>
                        <a:rPr lang="zh-CN" altLang="en-US" sz="1400" dirty="0">
                          <a:solidFill>
                            <a:schemeClr val="bg1"/>
                          </a:solidFill>
                          <a:latin typeface="Drive Medium" panose="020B0103030500020004" pitchFamily="34" charset="0"/>
                          <a:ea typeface="LANTINGHEI SC DEMIBOLD" panose="02000000000000000000" pitchFamily="2" charset="-122"/>
                        </a:rPr>
                        <a:t> 干预</a:t>
                      </a:r>
                    </a:p>
                  </a:txBody>
                  <a:tcPr anchor="ctr">
                    <a:lnL w="381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zh-CN" altLang="en-US" sz="1400" dirty="0">
                          <a:solidFill>
                            <a:schemeClr val="tx1"/>
                          </a:solidFill>
                          <a:latin typeface="LANTINGHEI SC DEMIBOLD" panose="02000000000000000000" pitchFamily="2" charset="-122"/>
                          <a:ea typeface="LANTINGHEI SC DEMIBOLD" panose="02000000000000000000" pitchFamily="2" charset="-122"/>
                        </a:rPr>
                        <a:t>加强税收管理，减少烟草制品非法贸易</a:t>
                      </a:r>
                      <a:endParaRPr lang="zh-CN" altLang="en-US" sz="1400" dirty="0">
                        <a:solidFill>
                          <a:schemeClr val="bg1"/>
                        </a:solidFill>
                        <a:latin typeface="Drive Medium" panose="020B0103030500020004" pitchFamily="34" charset="0"/>
                        <a:ea typeface="LANTINGHEI SC DEMIBOLD" panose="02000000000000000000" pitchFamily="2" charset="-122"/>
                      </a:endParaRPr>
                    </a:p>
                  </a:txBody>
                  <a:tcPr anchor="ctr">
                    <a:lnL w="381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3814186"/>
                  </a:ext>
                </a:extLst>
              </a:tr>
            </a:tbl>
          </a:graphicData>
        </a:graphic>
      </p:graphicFrame>
    </p:spTree>
    <p:extLst>
      <p:ext uri="{BB962C8B-B14F-4D97-AF65-F5344CB8AC3E}">
        <p14:creationId xmlns:p14="http://schemas.microsoft.com/office/powerpoint/2010/main" val="2757395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extLst>
              <a:ext uri="{BEBA8EAE-BF5A-486C-A8C5-ECC9F3942E4B}">
                <a14:imgProps xmlns:a14="http://schemas.microsoft.com/office/drawing/2010/main">
                  <a14:imgLayer r:embed="rId4">
                    <a14:imgEffect>
                      <a14:sharpenSoften amount="-30000"/>
                    </a14:imgEffect>
                    <a14:imgEffect>
                      <a14:saturation sat="70000"/>
                    </a14:imgEffect>
                  </a14:imgLayer>
                </a14:imgProps>
              </a:ext>
            </a:extLst>
          </a:blip>
          <a:srcRect/>
          <a:stretch>
            <a:fillRect t="-11000" b="-11000"/>
          </a:stretch>
        </a:blipFill>
        <a:effectLst/>
      </p:bgPr>
    </p:bg>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646DBDB-B9F9-944C-B61C-1826E2F59AC6}"/>
              </a:ext>
            </a:extLst>
          </p:cNvPr>
          <p:cNvSpPr>
            <a:spLocks noGrp="1"/>
          </p:cNvSpPr>
          <p:nvPr>
            <p:ph type="body" sz="quarter" idx="13"/>
          </p:nvPr>
        </p:nvSpPr>
        <p:spPr/>
        <p:txBody>
          <a:bodyPr/>
          <a:lstStyle/>
          <a:p>
            <a:r>
              <a:rPr kumimoji="1" lang="zh-CN" altLang="en-US" dirty="0"/>
              <a:t>赞扬维护民众健康的领导人</a:t>
            </a:r>
          </a:p>
        </p:txBody>
      </p:sp>
      <p:sp>
        <p:nvSpPr>
          <p:cNvPr id="3" name="内容占位符 2">
            <a:extLst>
              <a:ext uri="{FF2B5EF4-FFF2-40B4-BE49-F238E27FC236}">
                <a16:creationId xmlns:a16="http://schemas.microsoft.com/office/drawing/2014/main" id="{863F9EF0-1CBD-AE40-88A1-4E65B24CD605}"/>
              </a:ext>
            </a:extLst>
          </p:cNvPr>
          <p:cNvSpPr>
            <a:spLocks noGrp="1"/>
          </p:cNvSpPr>
          <p:nvPr>
            <p:ph sz="quarter" idx="12"/>
          </p:nvPr>
        </p:nvSpPr>
        <p:spPr/>
        <p:txBody>
          <a:bodyPr/>
          <a:lstStyle/>
          <a:p>
            <a:r>
              <a:rPr lang="zh-CN" altLang="en-US" sz="1800" dirty="0">
                <a:solidFill>
                  <a:srgbClr val="372A6B"/>
                </a:solidFill>
                <a:effectLst/>
              </a:rPr>
              <a:t>莫罕达斯</a:t>
            </a:r>
            <a:r>
              <a:rPr lang="en-US" altLang="zh-CN" sz="1800" dirty="0">
                <a:solidFill>
                  <a:srgbClr val="372A6B"/>
                </a:solidFill>
                <a:effectLst/>
              </a:rPr>
              <a:t>·</a:t>
            </a:r>
            <a:r>
              <a:rPr lang="zh-CN" altLang="en-US" sz="1800" dirty="0">
                <a:solidFill>
                  <a:srgbClr val="372A6B"/>
                </a:solidFill>
                <a:effectLst/>
              </a:rPr>
              <a:t>卡拉姆昌德</a:t>
            </a:r>
            <a:r>
              <a:rPr lang="en-US" altLang="zh-CN" sz="1800" dirty="0">
                <a:solidFill>
                  <a:srgbClr val="372A6B"/>
                </a:solidFill>
                <a:effectLst/>
              </a:rPr>
              <a:t>·</a:t>
            </a:r>
            <a:r>
              <a:rPr kumimoji="1" lang="zh-CN" altLang="en-US" sz="1800" dirty="0">
                <a:solidFill>
                  <a:srgbClr val="372A6B"/>
                </a:solidFill>
              </a:rPr>
              <a:t>甘地（</a:t>
            </a:r>
            <a:r>
              <a:rPr kumimoji="1" lang="en-US" altLang="zh-CN" sz="1800" dirty="0">
                <a:solidFill>
                  <a:srgbClr val="372A6B"/>
                </a:solidFill>
              </a:rPr>
              <a:t>1869</a:t>
            </a:r>
            <a:r>
              <a:rPr kumimoji="1" lang="zh-CN" altLang="en-US" sz="1800" dirty="0">
                <a:solidFill>
                  <a:srgbClr val="372A6B"/>
                </a:solidFill>
              </a:rPr>
              <a:t>～</a:t>
            </a:r>
            <a:r>
              <a:rPr kumimoji="1" lang="en-US" altLang="zh-CN" sz="1800" dirty="0">
                <a:solidFill>
                  <a:srgbClr val="372A6B"/>
                </a:solidFill>
              </a:rPr>
              <a:t>1948</a:t>
            </a:r>
            <a:r>
              <a:rPr kumimoji="1" lang="zh-CN" altLang="en-US" sz="1800" dirty="0">
                <a:solidFill>
                  <a:srgbClr val="372A6B"/>
                </a:solidFill>
              </a:rPr>
              <a:t>）</a:t>
            </a:r>
            <a:endParaRPr kumimoji="1" lang="en-US" altLang="zh-CN" sz="1800" dirty="0">
              <a:solidFill>
                <a:srgbClr val="372A6B"/>
              </a:solidFill>
            </a:endParaRPr>
          </a:p>
          <a:p>
            <a:endParaRPr kumimoji="1" lang="en-US" altLang="zh-CN" sz="1800" dirty="0">
              <a:solidFill>
                <a:srgbClr val="372A6B"/>
              </a:solidFill>
            </a:endParaRPr>
          </a:p>
          <a:p>
            <a:r>
              <a:rPr kumimoji="1" lang="zh-CN" altLang="en-US" dirty="0"/>
              <a:t>我们要实现我们的希望。</a:t>
            </a:r>
          </a:p>
        </p:txBody>
      </p:sp>
    </p:spTree>
    <p:extLst>
      <p:ext uri="{BB962C8B-B14F-4D97-AF65-F5344CB8AC3E}">
        <p14:creationId xmlns:p14="http://schemas.microsoft.com/office/powerpoint/2010/main" val="1435271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DB51EB35-060A-3842-B5F6-F4D057FE2E93}"/>
              </a:ext>
            </a:extLst>
          </p:cNvPr>
          <p:cNvSpPr>
            <a:spLocks noGrp="1"/>
          </p:cNvSpPr>
          <p:nvPr>
            <p:ph type="title"/>
          </p:nvPr>
        </p:nvSpPr>
        <p:spPr/>
        <p:txBody>
          <a:bodyPr/>
          <a:lstStyle/>
          <a:p>
            <a:r>
              <a:rPr lang="zh-CN" altLang="en-US" dirty="0"/>
              <a:t>中国卷烟产量仍小幅上升</a:t>
            </a:r>
          </a:p>
        </p:txBody>
      </p:sp>
      <p:sp>
        <p:nvSpPr>
          <p:cNvPr id="5" name="文本占位符 4">
            <a:extLst>
              <a:ext uri="{FF2B5EF4-FFF2-40B4-BE49-F238E27FC236}">
                <a16:creationId xmlns:a16="http://schemas.microsoft.com/office/drawing/2014/main" id="{FF728B46-9EE0-EB41-8C31-E0A24CD41911}"/>
              </a:ext>
            </a:extLst>
          </p:cNvPr>
          <p:cNvSpPr>
            <a:spLocks noGrp="1"/>
          </p:cNvSpPr>
          <p:nvPr>
            <p:ph type="body" sz="quarter" idx="11"/>
          </p:nvPr>
        </p:nvSpPr>
        <p:spPr/>
        <p:txBody>
          <a:bodyPr/>
          <a:lstStyle/>
          <a:p>
            <a:r>
              <a:rPr lang="en-US" altLang="zh-CN" dirty="0"/>
              <a:t>2015</a:t>
            </a:r>
            <a:r>
              <a:rPr lang="zh-CN" altLang="en-US" dirty="0"/>
              <a:t>～</a:t>
            </a:r>
            <a:r>
              <a:rPr lang="en-US" altLang="zh-CN" dirty="0"/>
              <a:t>2021</a:t>
            </a:r>
            <a:r>
              <a:rPr lang="zh-CN" altLang="en-US" dirty="0"/>
              <a:t> 年我国烟草行业规模以上企业销售收入统计及预测</a:t>
            </a:r>
          </a:p>
        </p:txBody>
      </p:sp>
      <p:sp>
        <p:nvSpPr>
          <p:cNvPr id="7" name="内容占位符 6">
            <a:extLst>
              <a:ext uri="{FF2B5EF4-FFF2-40B4-BE49-F238E27FC236}">
                <a16:creationId xmlns:a16="http://schemas.microsoft.com/office/drawing/2014/main" id="{19A4CAB4-741D-5442-BC89-861ACF96BC65}"/>
              </a:ext>
            </a:extLst>
          </p:cNvPr>
          <p:cNvSpPr>
            <a:spLocks noGrp="1"/>
          </p:cNvSpPr>
          <p:nvPr>
            <p:ph sz="quarter" idx="13"/>
          </p:nvPr>
        </p:nvSpPr>
        <p:spPr/>
        <p:txBody>
          <a:bodyPr/>
          <a:lstStyle/>
          <a:p>
            <a:r>
              <a:rPr lang="zh-CN" altLang="zh-CN" dirty="0"/>
              <a:t>近几年中国卷烟产量呈现略下跌的趋势。</a:t>
            </a:r>
            <a:r>
              <a:rPr lang="en-US" altLang="zh-CN" dirty="0"/>
              <a:t>2016</a:t>
            </a:r>
            <a:r>
              <a:rPr lang="zh-CN" altLang="en-US" dirty="0"/>
              <a:t> </a:t>
            </a:r>
            <a:r>
              <a:rPr lang="zh-CN" altLang="zh-CN" dirty="0"/>
              <a:t>年卷烟产量</a:t>
            </a:r>
            <a:r>
              <a:rPr lang="zh-CN" altLang="en-US" dirty="0"/>
              <a:t> </a:t>
            </a:r>
            <a:r>
              <a:rPr lang="en-US" altLang="zh-CN" dirty="0"/>
              <a:t>23825.7</a:t>
            </a:r>
            <a:r>
              <a:rPr lang="zh-CN" altLang="en-US" dirty="0"/>
              <a:t> </a:t>
            </a:r>
            <a:r>
              <a:rPr lang="zh-CN" altLang="zh-CN" dirty="0"/>
              <a:t>亿支，此后产量不断减少，</a:t>
            </a:r>
            <a:r>
              <a:rPr lang="en-US" altLang="zh-CN" dirty="0"/>
              <a:t>2019</a:t>
            </a:r>
            <a:r>
              <a:rPr lang="zh-CN" altLang="en-US" dirty="0"/>
              <a:t> </a:t>
            </a:r>
            <a:r>
              <a:rPr lang="zh-CN" altLang="zh-CN" dirty="0"/>
              <a:t>年产量跌至</a:t>
            </a:r>
            <a:r>
              <a:rPr lang="zh-CN" altLang="en-US" dirty="0"/>
              <a:t> </a:t>
            </a:r>
            <a:r>
              <a:rPr lang="en-US" altLang="zh-CN" dirty="0"/>
              <a:t>23642.4</a:t>
            </a:r>
            <a:r>
              <a:rPr lang="zh-CN" altLang="en-US" dirty="0"/>
              <a:t> </a:t>
            </a:r>
            <a:r>
              <a:rPr lang="zh-CN" altLang="zh-CN" dirty="0"/>
              <a:t>亿支。</a:t>
            </a:r>
            <a:r>
              <a:rPr lang="en-US" altLang="zh-CN" dirty="0"/>
              <a:t>2020</a:t>
            </a:r>
            <a:r>
              <a:rPr lang="zh-CN" altLang="en-US" dirty="0"/>
              <a:t> </a:t>
            </a:r>
            <a:r>
              <a:rPr lang="zh-CN" altLang="zh-CN" dirty="0"/>
              <a:t>年略有回温，卷烟产量</a:t>
            </a:r>
            <a:r>
              <a:rPr lang="zh-CN" altLang="en-US" dirty="0"/>
              <a:t> </a:t>
            </a:r>
            <a:r>
              <a:rPr lang="en-US" altLang="zh-CN" dirty="0"/>
              <a:t>23863.7</a:t>
            </a:r>
            <a:r>
              <a:rPr lang="zh-CN" altLang="en-US" dirty="0"/>
              <a:t> </a:t>
            </a:r>
            <a:r>
              <a:rPr lang="zh-CN" altLang="zh-CN" dirty="0"/>
              <a:t>亿支，同比增长</a:t>
            </a:r>
            <a:r>
              <a:rPr lang="zh-CN" altLang="en-US" dirty="0"/>
              <a:t> </a:t>
            </a:r>
            <a:r>
              <a:rPr lang="en-US" altLang="zh-CN" dirty="0"/>
              <a:t>0.9%</a:t>
            </a:r>
            <a:r>
              <a:rPr lang="zh-CN" altLang="zh-CN" dirty="0"/>
              <a:t>。</a:t>
            </a:r>
            <a:r>
              <a:rPr lang="en-US" altLang="zh-CN" dirty="0"/>
              <a:t>2021</a:t>
            </a:r>
            <a:r>
              <a:rPr lang="zh-CN" altLang="en-US" dirty="0"/>
              <a:t> </a:t>
            </a:r>
            <a:r>
              <a:rPr lang="zh-CN" altLang="zh-CN" dirty="0"/>
              <a:t>年春节，卷烟消费大增。 </a:t>
            </a:r>
            <a:endParaRPr lang="zh-CN" altLang="en-US" dirty="0"/>
          </a:p>
        </p:txBody>
      </p:sp>
      <p:graphicFrame>
        <p:nvGraphicFramePr>
          <p:cNvPr id="12" name="内容占位符 9">
            <a:extLst>
              <a:ext uri="{FF2B5EF4-FFF2-40B4-BE49-F238E27FC236}">
                <a16:creationId xmlns:a16="http://schemas.microsoft.com/office/drawing/2014/main" id="{DAA4AE6C-99CA-BC44-8404-827E590B90EC}"/>
              </a:ext>
            </a:extLst>
          </p:cNvPr>
          <p:cNvGraphicFramePr>
            <a:graphicFrameLocks noGrp="1"/>
          </p:cNvGraphicFramePr>
          <p:nvPr>
            <p:ph sz="quarter" idx="12"/>
            <p:extLst>
              <p:ext uri="{D42A27DB-BD31-4B8C-83A1-F6EECF244321}">
                <p14:modId xmlns:p14="http://schemas.microsoft.com/office/powerpoint/2010/main" val="3072758848"/>
              </p:ext>
            </p:extLst>
          </p:nvPr>
        </p:nvGraphicFramePr>
        <p:xfrm>
          <a:off x="838200" y="2647950"/>
          <a:ext cx="5257800" cy="33750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346881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0E619EC3-C05D-594B-8373-72758B971EFD}"/>
              </a:ext>
            </a:extLst>
          </p:cNvPr>
          <p:cNvSpPr>
            <a:spLocks noGrp="1"/>
          </p:cNvSpPr>
          <p:nvPr>
            <p:ph type="title"/>
          </p:nvPr>
        </p:nvSpPr>
        <p:spPr/>
        <p:txBody>
          <a:bodyPr/>
          <a:lstStyle/>
          <a:p>
            <a:r>
              <a:rPr lang="en-US" altLang="zh-CN" dirty="0">
                <a:latin typeface="Drive Medium" panose="020B0103030500020004" pitchFamily="34" charset="0"/>
              </a:rPr>
              <a:t>P</a:t>
            </a:r>
            <a:r>
              <a:rPr lang="zh-CN" altLang="en-US" dirty="0">
                <a:latin typeface="Drive Medium" panose="020B0103030500020004" pitchFamily="34" charset="0"/>
              </a:rPr>
              <a:t>：保护人们免受烟草烟雾危害</a:t>
            </a:r>
          </a:p>
        </p:txBody>
      </p:sp>
      <p:sp>
        <p:nvSpPr>
          <p:cNvPr id="8" name="文本占位符 7">
            <a:extLst>
              <a:ext uri="{FF2B5EF4-FFF2-40B4-BE49-F238E27FC236}">
                <a16:creationId xmlns:a16="http://schemas.microsoft.com/office/drawing/2014/main" id="{46C12CF2-89BE-C642-A4C6-DACBC24A414C}"/>
              </a:ext>
            </a:extLst>
          </p:cNvPr>
          <p:cNvSpPr>
            <a:spLocks noGrp="1"/>
          </p:cNvSpPr>
          <p:nvPr>
            <p:ph type="body" sz="quarter" idx="11"/>
          </p:nvPr>
        </p:nvSpPr>
        <p:spPr/>
        <p:txBody>
          <a:bodyPr>
            <a:normAutofit fontScale="85000" lnSpcReduction="10000"/>
          </a:bodyPr>
          <a:lstStyle/>
          <a:p>
            <a:r>
              <a:rPr lang="zh-CN" altLang="en-US" dirty="0">
                <a:solidFill>
                  <a:schemeClr val="tx1"/>
                </a:solidFill>
              </a:rPr>
              <a:t>目的：</a:t>
            </a:r>
            <a:r>
              <a:rPr lang="zh-CN" altLang="en-US" dirty="0"/>
              <a:t>实现所有室内公共场所及工作场所（包括餐厅、酒吧）完全无烟化</a:t>
            </a:r>
          </a:p>
        </p:txBody>
      </p:sp>
      <p:sp>
        <p:nvSpPr>
          <p:cNvPr id="10" name="内容占位符 9">
            <a:extLst>
              <a:ext uri="{FF2B5EF4-FFF2-40B4-BE49-F238E27FC236}">
                <a16:creationId xmlns:a16="http://schemas.microsoft.com/office/drawing/2014/main" id="{3ED7A82A-310B-904E-9A5B-0BD1EE52D881}"/>
              </a:ext>
            </a:extLst>
          </p:cNvPr>
          <p:cNvSpPr>
            <a:spLocks noGrp="1"/>
          </p:cNvSpPr>
          <p:nvPr>
            <p:ph sz="quarter" idx="12"/>
          </p:nvPr>
        </p:nvSpPr>
        <p:spPr/>
        <p:txBody>
          <a:bodyPr/>
          <a:lstStyle/>
          <a:p>
            <a:r>
              <a:rPr lang="zh-CN" altLang="en-US" dirty="0"/>
              <a:t>二手烟可导致许多疾病，包括心脏病、肺癌和其他呼吸系统疾病等等。二手烟暴露不存在所谓的安全暴露水平。完全无烟环境是唯一经证实可充分保护人们免受二手烟危害的方法。无烟环境不仅可以保护非吸烟者，还能帮助吸烟者戒烟。</a:t>
            </a:r>
          </a:p>
        </p:txBody>
      </p:sp>
    </p:spTree>
    <p:extLst>
      <p:ext uri="{BB962C8B-B14F-4D97-AF65-F5344CB8AC3E}">
        <p14:creationId xmlns:p14="http://schemas.microsoft.com/office/powerpoint/2010/main" val="10601203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7F2C60-CA67-9A43-A75A-EFB80F29DCD5}"/>
              </a:ext>
            </a:extLst>
          </p:cNvPr>
          <p:cNvSpPr>
            <a:spLocks noGrp="1"/>
          </p:cNvSpPr>
          <p:nvPr>
            <p:ph type="title"/>
          </p:nvPr>
        </p:nvSpPr>
        <p:spPr/>
        <p:txBody>
          <a:bodyPr/>
          <a:lstStyle/>
          <a:p>
            <a:r>
              <a:rPr lang="zh-CN" altLang="zh-CN" b="1" dirty="0"/>
              <a:t>烟草行业市场规模预测</a:t>
            </a:r>
            <a:endParaRPr kumimoji="1" lang="zh-CN" altLang="en-US" dirty="0"/>
          </a:p>
        </p:txBody>
      </p:sp>
      <p:sp>
        <p:nvSpPr>
          <p:cNvPr id="3" name="文本占位符 2">
            <a:extLst>
              <a:ext uri="{FF2B5EF4-FFF2-40B4-BE49-F238E27FC236}">
                <a16:creationId xmlns:a16="http://schemas.microsoft.com/office/drawing/2014/main" id="{CE7050B7-892F-A044-97B4-C36DA92CC54E}"/>
              </a:ext>
            </a:extLst>
          </p:cNvPr>
          <p:cNvSpPr>
            <a:spLocks noGrp="1"/>
          </p:cNvSpPr>
          <p:nvPr>
            <p:ph type="body" sz="quarter" idx="11"/>
          </p:nvPr>
        </p:nvSpPr>
        <p:spPr>
          <a:xfrm>
            <a:off x="838200" y="1690688"/>
            <a:ext cx="10515600" cy="956383"/>
          </a:xfrm>
        </p:spPr>
        <p:txBody>
          <a:bodyPr/>
          <a:lstStyle/>
          <a:p>
            <a:r>
              <a:rPr lang="zh-CN" altLang="zh-CN" b="1" dirty="0"/>
              <a:t>近年来，国内规模以上烟草企业数量呈现减少态势；烟草行业销售收入整体呈现增长态势。</a:t>
            </a:r>
            <a:endParaRPr kumimoji="1" lang="zh-CN" altLang="en-US" dirty="0"/>
          </a:p>
        </p:txBody>
      </p:sp>
      <p:graphicFrame>
        <p:nvGraphicFramePr>
          <p:cNvPr id="7" name="内容占位符 9">
            <a:extLst>
              <a:ext uri="{FF2B5EF4-FFF2-40B4-BE49-F238E27FC236}">
                <a16:creationId xmlns:a16="http://schemas.microsoft.com/office/drawing/2014/main" id="{8158EEAD-FF29-7748-B5A7-C6FDEE2EC723}"/>
              </a:ext>
            </a:extLst>
          </p:cNvPr>
          <p:cNvGraphicFramePr>
            <a:graphicFrameLocks noGrp="1"/>
          </p:cNvGraphicFramePr>
          <p:nvPr>
            <p:ph sz="quarter" idx="13"/>
            <p:extLst>
              <p:ext uri="{D42A27DB-BD31-4B8C-83A1-F6EECF244321}">
                <p14:modId xmlns:p14="http://schemas.microsoft.com/office/powerpoint/2010/main" val="528714041"/>
              </p:ext>
            </p:extLst>
          </p:nvPr>
        </p:nvGraphicFramePr>
        <p:xfrm>
          <a:off x="6096000" y="2649538"/>
          <a:ext cx="5257800" cy="337502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内容占位符 9">
            <a:extLst>
              <a:ext uri="{FF2B5EF4-FFF2-40B4-BE49-F238E27FC236}">
                <a16:creationId xmlns:a16="http://schemas.microsoft.com/office/drawing/2014/main" id="{C50A9E86-D4E3-014E-A12A-E5CB8564E1B5}"/>
              </a:ext>
            </a:extLst>
          </p:cNvPr>
          <p:cNvGraphicFramePr>
            <a:graphicFrameLocks noGrp="1"/>
          </p:cNvGraphicFramePr>
          <p:nvPr>
            <p:ph sz="quarter" idx="12"/>
            <p:extLst>
              <p:ext uri="{D42A27DB-BD31-4B8C-83A1-F6EECF244321}">
                <p14:modId xmlns:p14="http://schemas.microsoft.com/office/powerpoint/2010/main" val="2922868932"/>
              </p:ext>
            </p:extLst>
          </p:nvPr>
        </p:nvGraphicFramePr>
        <p:xfrm>
          <a:off x="838200" y="2647950"/>
          <a:ext cx="5257800" cy="337502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7505885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9416B5DB-25B9-8C4A-A8D6-980D37FE8F8A}"/>
              </a:ext>
            </a:extLst>
          </p:cNvPr>
          <p:cNvSpPr>
            <a:spLocks noGrp="1"/>
          </p:cNvSpPr>
          <p:nvPr>
            <p:ph type="title"/>
          </p:nvPr>
        </p:nvSpPr>
        <p:spPr/>
        <p:txBody>
          <a:bodyPr/>
          <a:lstStyle/>
          <a:p>
            <a:r>
              <a:rPr lang="en-US" altLang="zh-CN" dirty="0"/>
              <a:t>MPOWER</a:t>
            </a:r>
            <a:r>
              <a:rPr lang="zh-CN" altLang="en-US" dirty="0"/>
              <a:t> 与国家控烟规划</a:t>
            </a:r>
          </a:p>
        </p:txBody>
      </p:sp>
      <p:sp>
        <p:nvSpPr>
          <p:cNvPr id="7" name="文本占位符 6">
            <a:extLst>
              <a:ext uri="{FF2B5EF4-FFF2-40B4-BE49-F238E27FC236}">
                <a16:creationId xmlns:a16="http://schemas.microsoft.com/office/drawing/2014/main" id="{2555D91D-7169-BD41-A602-3FE389F68551}"/>
              </a:ext>
            </a:extLst>
          </p:cNvPr>
          <p:cNvSpPr>
            <a:spLocks noGrp="1"/>
          </p:cNvSpPr>
          <p:nvPr>
            <p:ph type="body" sz="quarter" idx="11"/>
          </p:nvPr>
        </p:nvSpPr>
        <p:spPr/>
        <p:txBody>
          <a:bodyPr/>
          <a:lstStyle/>
          <a:p>
            <a:r>
              <a:rPr lang="zh-CN" altLang="zh-CN" b="1" dirty="0"/>
              <a:t>未来发展前景</a:t>
            </a:r>
            <a:r>
              <a:rPr lang="zh-CN" altLang="zh-CN" dirty="0"/>
              <a:t> </a:t>
            </a:r>
            <a:endParaRPr lang="zh-CN" altLang="en-US" dirty="0"/>
          </a:p>
        </p:txBody>
      </p:sp>
      <p:sp>
        <p:nvSpPr>
          <p:cNvPr id="8" name="内容占位符 7">
            <a:extLst>
              <a:ext uri="{FF2B5EF4-FFF2-40B4-BE49-F238E27FC236}">
                <a16:creationId xmlns:a16="http://schemas.microsoft.com/office/drawing/2014/main" id="{32527EDE-D71A-574C-AF30-CAD3BC7A277C}"/>
              </a:ext>
            </a:extLst>
          </p:cNvPr>
          <p:cNvSpPr>
            <a:spLocks noGrp="1"/>
          </p:cNvSpPr>
          <p:nvPr>
            <p:ph sz="quarter" idx="12"/>
          </p:nvPr>
        </p:nvSpPr>
        <p:spPr/>
        <p:txBody>
          <a:bodyPr>
            <a:normAutofit/>
          </a:bodyPr>
          <a:lstStyle/>
          <a:p>
            <a:r>
              <a:rPr lang="en-US" altLang="zh-CN" dirty="0"/>
              <a:t>2021</a:t>
            </a:r>
            <a:r>
              <a:rPr lang="zh-CN" altLang="en-US" dirty="0"/>
              <a:t> </a:t>
            </a:r>
            <a:r>
              <a:rPr lang="zh-CN" altLang="zh-CN" dirty="0"/>
              <a:t>年</a:t>
            </a:r>
            <a:r>
              <a:rPr lang="zh-CN" altLang="en-US" dirty="0"/>
              <a:t> </a:t>
            </a:r>
            <a:r>
              <a:rPr lang="en-US" altLang="zh-CN" dirty="0"/>
              <a:t>2</a:t>
            </a:r>
            <a:r>
              <a:rPr lang="zh-CN" altLang="en-US" dirty="0"/>
              <a:t> </a:t>
            </a:r>
            <a:r>
              <a:rPr lang="zh-CN" altLang="zh-CN" dirty="0"/>
              <a:t>月</a:t>
            </a:r>
            <a:r>
              <a:rPr lang="zh-CN" altLang="en-US" dirty="0"/>
              <a:t> </a:t>
            </a:r>
            <a:r>
              <a:rPr lang="en-US" altLang="zh-CN" dirty="0"/>
              <a:t>19</a:t>
            </a:r>
            <a:r>
              <a:rPr lang="zh-CN" altLang="en-US" dirty="0"/>
              <a:t> </a:t>
            </a:r>
            <a:r>
              <a:rPr lang="zh-CN" altLang="zh-CN" dirty="0"/>
              <a:t>日，国家烟草专卖局党组召开党组（扩大）会议，国家局党组书记、局长，中国烟草总公司总经理张建民强调：做好烟叶产区春耕备耕，落实种植面积，积极探索和推动稳定烟叶基础的各项具体举措；加快提升行业产业链供应链整体水平，进一步做好工商企业产销衔接，提高企业管理水平；推动烟草产业数字化转型；坚决打击制假贩私团伙的嚣张气焰，持续加强电子烟监管；继续做好疫情防控、安全生产、信访维稳等工作。</a:t>
            </a:r>
            <a:endParaRPr lang="en-US" altLang="zh-CN" dirty="0"/>
          </a:p>
          <a:p>
            <a:r>
              <a:rPr lang="zh-CN" altLang="zh-CN" dirty="0"/>
              <a:t>随着国家政策的进一步落实，我国烟草行业将会经济运行状态整体向好，疫情防控工作平稳有序，春节期间保持安全稳定，行业年度工作实现良好开局。 </a:t>
            </a:r>
            <a:endParaRPr lang="zh-CN" altLang="en-US" dirty="0"/>
          </a:p>
        </p:txBody>
      </p:sp>
    </p:spTree>
    <p:extLst>
      <p:ext uri="{BB962C8B-B14F-4D97-AF65-F5344CB8AC3E}">
        <p14:creationId xmlns:p14="http://schemas.microsoft.com/office/powerpoint/2010/main" val="335681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6">
            <a:extLst>
              <a:ext uri="{FF2B5EF4-FFF2-40B4-BE49-F238E27FC236}">
                <a16:creationId xmlns:a16="http://schemas.microsoft.com/office/drawing/2014/main" id="{27A82AA3-A9DE-5B44-B7BE-3FF6196D0637}"/>
              </a:ext>
            </a:extLst>
          </p:cNvPr>
          <p:cNvGraphicFramePr>
            <a:graphicFrameLocks noGrp="1"/>
          </p:cNvGraphicFramePr>
          <p:nvPr>
            <p:extLst>
              <p:ext uri="{D42A27DB-BD31-4B8C-83A1-F6EECF244321}">
                <p14:modId xmlns:p14="http://schemas.microsoft.com/office/powerpoint/2010/main" val="2917714919"/>
              </p:ext>
            </p:extLst>
          </p:nvPr>
        </p:nvGraphicFramePr>
        <p:xfrm>
          <a:off x="586472" y="1353951"/>
          <a:ext cx="11019056" cy="4566666"/>
        </p:xfrm>
        <a:graphic>
          <a:graphicData uri="http://schemas.openxmlformats.org/drawingml/2006/table">
            <a:tbl>
              <a:tblPr firstRow="1" bandRow="1">
                <a:tableStyleId>{5C22544A-7EE6-4342-B048-85BDC9FD1C3A}</a:tableStyleId>
              </a:tblPr>
              <a:tblGrid>
                <a:gridCol w="1961856">
                  <a:extLst>
                    <a:ext uri="{9D8B030D-6E8A-4147-A177-3AD203B41FA5}">
                      <a16:colId xmlns:a16="http://schemas.microsoft.com/office/drawing/2014/main" val="522149730"/>
                    </a:ext>
                  </a:extLst>
                </a:gridCol>
                <a:gridCol w="9057200">
                  <a:extLst>
                    <a:ext uri="{9D8B030D-6E8A-4147-A177-3AD203B41FA5}">
                      <a16:colId xmlns:a16="http://schemas.microsoft.com/office/drawing/2014/main" val="2681727685"/>
                    </a:ext>
                  </a:extLst>
                </a:gridCol>
              </a:tblGrid>
              <a:tr h="370840">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b="1" kern="1200" dirty="0">
                          <a:solidFill>
                            <a:schemeClr val="bg1"/>
                          </a:solidFill>
                          <a:effectLst/>
                          <a:latin typeface="Drive Medium" panose="020B0103030500020004" pitchFamily="34" charset="0"/>
                          <a:ea typeface="Lantinghei SC Demibold" panose="02000000000000000000" pitchFamily="2" charset="-122"/>
                          <a:cs typeface="+mn-cs"/>
                        </a:rPr>
                        <a:t>从价税</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b="1" kern="1200" dirty="0">
                          <a:solidFill>
                            <a:schemeClr val="tx1"/>
                          </a:solidFill>
                          <a:effectLst/>
                          <a:latin typeface="Drive Medium" panose="020B0103030500020004" pitchFamily="34" charset="0"/>
                          <a:ea typeface="Lantinghei SC Demibold" panose="02000000000000000000" pitchFamily="2" charset="-122"/>
                          <a:cs typeface="+mn-cs"/>
                        </a:rPr>
                        <a:t>根据物品价值征收的税金（即按价格的百分比）</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227285204"/>
                  </a:ext>
                </a:extLst>
              </a:tr>
              <a:tr h="370840">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戒烟</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停止吸烟（至少三个月不吸烟）</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1525994"/>
                  </a:ext>
                </a:extLst>
              </a:tr>
              <a:tr h="370840">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现吸烟者</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当前偶尔或每日吸食任何烟草制品的人</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63473573"/>
                  </a:ext>
                </a:extLst>
              </a:tr>
              <a:tr h="370840">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 altLang="zh-CN" sz="1800" kern="1200" dirty="0">
                          <a:solidFill>
                            <a:schemeClr val="bg1"/>
                          </a:solidFill>
                          <a:effectLst/>
                          <a:latin typeface="Drive Medium" panose="020B0103030500020004" pitchFamily="34" charset="0"/>
                          <a:ea typeface="LANTINGHEI SC DEMIBOLD" panose="02000000000000000000" pitchFamily="2" charset="-122"/>
                          <a:cs typeface="+mn-cs"/>
                        </a:rPr>
                        <a:t>NRT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尼古丁替代治疗</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877232641"/>
                  </a:ext>
                </a:extLst>
              </a:tr>
              <a:tr h="370840">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公共场所</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公众或部分公众有权使用或对其开放的场所；或正在被公众或部分公众使用的场所（包括付费，会员制或其它使用方式）</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07598881"/>
                  </a:ext>
                </a:extLst>
              </a:tr>
              <a:tr h="370840">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室内公共场所</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所有普通大众可进入的场所或集体使用的场所，有屋顶覆盖，且有一面或多面的墙壁或立面，无论其所有权或使用权的归属，不限所用建筑材料，不论场所为长期或临时性。</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2011203"/>
                  </a:ext>
                </a:extLst>
              </a:tr>
              <a:tr h="370840">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公共交通工具</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公众成员在任意时间使用的任何交通工具，包括出租车，通常有回报或商业盈利</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3175575"/>
                  </a:ext>
                </a:extLst>
              </a:tr>
              <a:tr h="370840">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二手烟</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卷烟或其它烟草制品燃烧端燃烧产生的侧流烟雾，以及吸烟者呼出的烟雾</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357240717"/>
                  </a:ext>
                </a:extLst>
              </a:tr>
            </a:tbl>
          </a:graphicData>
        </a:graphic>
      </p:graphicFrame>
      <p:sp>
        <p:nvSpPr>
          <p:cNvPr id="7" name="标题 6">
            <a:extLst>
              <a:ext uri="{FF2B5EF4-FFF2-40B4-BE49-F238E27FC236}">
                <a16:creationId xmlns:a16="http://schemas.microsoft.com/office/drawing/2014/main" id="{1996204C-0998-6A44-90D8-40791EE1E95C}"/>
              </a:ext>
            </a:extLst>
          </p:cNvPr>
          <p:cNvSpPr>
            <a:spLocks noGrp="1"/>
          </p:cNvSpPr>
          <p:nvPr>
            <p:ph type="title"/>
          </p:nvPr>
        </p:nvSpPr>
        <p:spPr>
          <a:xfrm>
            <a:off x="1089928" y="28388"/>
            <a:ext cx="10515600" cy="1325563"/>
          </a:xfrm>
        </p:spPr>
        <p:txBody>
          <a:bodyPr/>
          <a:lstStyle/>
          <a:p>
            <a:r>
              <a:rPr lang="zh-CN" altLang="en-US" dirty="0"/>
              <a:t>定义</a:t>
            </a:r>
          </a:p>
        </p:txBody>
      </p:sp>
    </p:spTree>
    <p:extLst>
      <p:ext uri="{BB962C8B-B14F-4D97-AF65-F5344CB8AC3E}">
        <p14:creationId xmlns:p14="http://schemas.microsoft.com/office/powerpoint/2010/main" val="13516185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6">
            <a:extLst>
              <a:ext uri="{FF2B5EF4-FFF2-40B4-BE49-F238E27FC236}">
                <a16:creationId xmlns:a16="http://schemas.microsoft.com/office/drawing/2014/main" id="{27A82AA3-A9DE-5B44-B7BE-3FF6196D0637}"/>
              </a:ext>
            </a:extLst>
          </p:cNvPr>
          <p:cNvGraphicFramePr>
            <a:graphicFrameLocks noGrp="1"/>
          </p:cNvGraphicFramePr>
          <p:nvPr>
            <p:extLst>
              <p:ext uri="{D42A27DB-BD31-4B8C-83A1-F6EECF244321}">
                <p14:modId xmlns:p14="http://schemas.microsoft.com/office/powerpoint/2010/main" val="1116858621"/>
              </p:ext>
            </p:extLst>
          </p:nvPr>
        </p:nvGraphicFramePr>
        <p:xfrm>
          <a:off x="586472" y="1353952"/>
          <a:ext cx="11019056" cy="4630923"/>
        </p:xfrm>
        <a:graphic>
          <a:graphicData uri="http://schemas.openxmlformats.org/drawingml/2006/table">
            <a:tbl>
              <a:tblPr firstRow="1" bandRow="1">
                <a:tableStyleId>{5C22544A-7EE6-4342-B048-85BDC9FD1C3A}</a:tableStyleId>
              </a:tblPr>
              <a:tblGrid>
                <a:gridCol w="1961856">
                  <a:extLst>
                    <a:ext uri="{9D8B030D-6E8A-4147-A177-3AD203B41FA5}">
                      <a16:colId xmlns:a16="http://schemas.microsoft.com/office/drawing/2014/main" val="522149730"/>
                    </a:ext>
                  </a:extLst>
                </a:gridCol>
                <a:gridCol w="9057200">
                  <a:extLst>
                    <a:ext uri="{9D8B030D-6E8A-4147-A177-3AD203B41FA5}">
                      <a16:colId xmlns:a16="http://schemas.microsoft.com/office/drawing/2014/main" val="2681727685"/>
                    </a:ext>
                  </a:extLst>
                </a:gridCol>
              </a:tblGrid>
              <a:tr h="495477">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zh-CN" altLang="en-US" sz="1800" b="1" kern="1200" dirty="0">
                          <a:solidFill>
                            <a:schemeClr val="bg1"/>
                          </a:solidFill>
                          <a:effectLst/>
                          <a:latin typeface="Drive Medium" panose="020B0103030500020004" pitchFamily="34" charset="0"/>
                          <a:ea typeface="Lantinghei SC Demibold" panose="02000000000000000000" pitchFamily="2" charset="-122"/>
                          <a:cs typeface="+mn-cs"/>
                        </a:rPr>
                        <a:t>从量税</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a:lnSpc>
                          <a:spcPct val="150000"/>
                        </a:lnSpc>
                      </a:pPr>
                      <a:r>
                        <a:rPr lang="zh-CN" altLang="en-US" sz="1800" b="1" kern="1200" dirty="0">
                          <a:solidFill>
                            <a:schemeClr val="tx1"/>
                          </a:solidFill>
                          <a:effectLst/>
                          <a:latin typeface="Drive Medium" panose="020B0103030500020004" pitchFamily="34" charset="0"/>
                          <a:ea typeface="Lantinghei SC Demibold" panose="02000000000000000000" pitchFamily="2" charset="-122"/>
                          <a:cs typeface="+mn-cs"/>
                        </a:rPr>
                        <a:t>对物品单位数量所征税金（如对 </a:t>
                      </a:r>
                      <a:r>
                        <a:rPr lang="en-US" altLang="zh-CN" sz="1800" b="1" kern="1200" dirty="0">
                          <a:solidFill>
                            <a:schemeClr val="tx1"/>
                          </a:solidFill>
                          <a:effectLst/>
                          <a:latin typeface="Drive Medium" panose="020B0103030500020004" pitchFamily="34" charset="0"/>
                          <a:ea typeface="Lantinghei SC Demibold" panose="02000000000000000000" pitchFamily="2" charset="-122"/>
                          <a:cs typeface="+mn-cs"/>
                        </a:rPr>
                        <a:t>20</a:t>
                      </a:r>
                      <a:r>
                        <a:rPr lang="zh-CN" altLang="en-US" sz="1800" b="1" kern="1200" dirty="0">
                          <a:solidFill>
                            <a:schemeClr val="tx1"/>
                          </a:solidFill>
                          <a:effectLst/>
                          <a:latin typeface="Drive Medium" panose="020B0103030500020004" pitchFamily="34" charset="0"/>
                          <a:ea typeface="Lantinghei SC Demibold" panose="02000000000000000000" pitchFamily="2" charset="-122"/>
                          <a:cs typeface="+mn-cs"/>
                        </a:rPr>
                        <a:t> 支</a:t>
                      </a:r>
                      <a:r>
                        <a:rPr lang="en-US" altLang="zh-CN" sz="1800" b="1" kern="1200" dirty="0">
                          <a:solidFill>
                            <a:schemeClr val="tx1"/>
                          </a:solidFill>
                          <a:effectLst/>
                          <a:latin typeface="Drive Medium" panose="020B0103030500020004" pitchFamily="34" charset="0"/>
                          <a:ea typeface="Lantinghei SC Demibold" panose="02000000000000000000" pitchFamily="2" charset="-122"/>
                          <a:cs typeface="+mn-cs"/>
                        </a:rPr>
                        <a:t>/</a:t>
                      </a:r>
                      <a:r>
                        <a:rPr lang="zh-CN" altLang="en-US" sz="1800" b="1" kern="1200" dirty="0">
                          <a:solidFill>
                            <a:schemeClr val="tx1"/>
                          </a:solidFill>
                          <a:effectLst/>
                          <a:latin typeface="Drive Medium" panose="020B0103030500020004" pitchFamily="34" charset="0"/>
                          <a:ea typeface="Lantinghei SC Demibold" panose="02000000000000000000" pitchFamily="2" charset="-122"/>
                          <a:cs typeface="+mn-cs"/>
                        </a:rPr>
                        <a:t> </a:t>
                      </a:r>
                      <a:r>
                        <a:rPr lang="en-US" altLang="zh-CN" sz="1800" b="1" kern="1200" dirty="0">
                          <a:solidFill>
                            <a:schemeClr val="tx1"/>
                          </a:solidFill>
                          <a:effectLst/>
                          <a:latin typeface="Drive Medium" panose="020B0103030500020004" pitchFamily="34" charset="0"/>
                          <a:ea typeface="Lantinghei SC Demibold" panose="02000000000000000000" pitchFamily="2" charset="-122"/>
                          <a:cs typeface="+mn-cs"/>
                        </a:rPr>
                        <a:t>1</a:t>
                      </a:r>
                      <a:r>
                        <a:rPr lang="zh-CN" altLang="en-US" sz="1800" b="1" kern="1200" dirty="0">
                          <a:solidFill>
                            <a:schemeClr val="tx1"/>
                          </a:solidFill>
                          <a:effectLst/>
                          <a:latin typeface="Drive Medium" panose="020B0103030500020004" pitchFamily="34" charset="0"/>
                          <a:ea typeface="Lantinghei SC Demibold" panose="02000000000000000000" pitchFamily="2" charset="-122"/>
                          <a:cs typeface="+mn-cs"/>
                        </a:rPr>
                        <a:t> 包的卷烟征税 </a:t>
                      </a:r>
                      <a:r>
                        <a:rPr lang="en-US" altLang="zh-CN" sz="1800" b="1" kern="1200" dirty="0">
                          <a:solidFill>
                            <a:schemeClr val="tx1"/>
                          </a:solidFill>
                          <a:effectLst/>
                          <a:latin typeface="Drive Medium" panose="020B0103030500020004" pitchFamily="34" charset="0"/>
                          <a:ea typeface="Lantinghei SC Demibold" panose="02000000000000000000" pitchFamily="2" charset="-122"/>
                          <a:cs typeface="+mn-cs"/>
                        </a:rPr>
                        <a:t>1</a:t>
                      </a:r>
                      <a:r>
                        <a:rPr lang="zh-CN" altLang="en-US" sz="1800" b="1" kern="1200" dirty="0">
                          <a:solidFill>
                            <a:schemeClr val="tx1"/>
                          </a:solidFill>
                          <a:effectLst/>
                          <a:latin typeface="Drive Medium" panose="020B0103030500020004" pitchFamily="34" charset="0"/>
                          <a:ea typeface="Lantinghei SC Demibold" panose="02000000000000000000" pitchFamily="2" charset="-122"/>
                          <a:cs typeface="+mn-cs"/>
                        </a:rPr>
                        <a:t> 美元）</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227285204"/>
                  </a:ext>
                </a:extLst>
              </a:tr>
              <a:tr h="486945">
                <a:tc>
                  <a:txBody>
                    <a:bodyPr/>
                    <a:lstStyle/>
                    <a:p>
                      <a:pPr algn="l">
                        <a:lnSpc>
                          <a:spcPct val="150000"/>
                        </a:lnSpc>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吸烟</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l">
                        <a:lnSpc>
                          <a:spcPct val="150000"/>
                        </a:lnSpc>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拥有或控制一件点燃的烟草制品</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1525994"/>
                  </a:ext>
                </a:extLst>
              </a:tr>
              <a:tr h="891537">
                <a:tc>
                  <a:txBody>
                    <a:bodyPr/>
                    <a:lstStyle/>
                    <a:p>
                      <a:pPr algn="l">
                        <a:lnSpc>
                          <a:spcPct val="150000"/>
                        </a:lnSpc>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烟草广告与促销</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lnSpc>
                          <a:spcPct val="150000"/>
                        </a:lnSpc>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以直接或间接促进烟草制品或烟草使用销售为目的、结果，或潜在结果的，任何形式的商业传播、推荐或行为</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63473573"/>
                  </a:ext>
                </a:extLst>
              </a:tr>
              <a:tr h="486945">
                <a:tc>
                  <a:txBody>
                    <a:bodyPr/>
                    <a:lstStyle/>
                    <a:p>
                      <a:pPr algn="l">
                        <a:lnSpc>
                          <a:spcPct val="150000"/>
                        </a:lnSpc>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烟草企业</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lnSpc>
                          <a:spcPct val="150000"/>
                        </a:lnSpc>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烟草制品的制造商、烟草制品批发分销商与进口商</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877232641"/>
                  </a:ext>
                </a:extLst>
              </a:tr>
              <a:tr h="486945">
                <a:tc>
                  <a:txBody>
                    <a:bodyPr/>
                    <a:lstStyle/>
                    <a:p>
                      <a:pPr algn="l">
                        <a:lnSpc>
                          <a:spcPct val="150000"/>
                        </a:lnSpc>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烟草制品</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lnSpc>
                          <a:spcPct val="150000"/>
                        </a:lnSpc>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部分或完全由烟叶制成的产品，可供吸、吮、嚼或嗅</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07598881"/>
                  </a:ext>
                </a:extLst>
              </a:tr>
              <a:tr h="891537">
                <a:tc>
                  <a:txBody>
                    <a:bodyPr/>
                    <a:lstStyle/>
                    <a:p>
                      <a:pPr algn="l">
                        <a:lnSpc>
                          <a:spcPct val="150000"/>
                        </a:lnSpc>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烟草赞助</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lnSpc>
                          <a:spcPct val="150000"/>
                        </a:lnSpc>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面向任意事件、活动或个人，以烟草制品或烟草使用促销为目的、结果或直接或间接潜在结果为目标的，任何形式的捐赠</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2011203"/>
                  </a:ext>
                </a:extLst>
              </a:tr>
              <a:tr h="891537">
                <a:tc>
                  <a:txBody>
                    <a:bodyPr/>
                    <a:lstStyle/>
                    <a:p>
                      <a:pPr algn="l">
                        <a:lnSpc>
                          <a:spcPct val="150000"/>
                        </a:lnSpc>
                      </a:pPr>
                      <a:r>
                        <a:rPr lang="zh-CN" altLang="en-US" sz="1800" kern="1200" dirty="0">
                          <a:solidFill>
                            <a:schemeClr val="bg1"/>
                          </a:solidFill>
                          <a:effectLst/>
                          <a:latin typeface="Drive Medium" panose="020B0103030500020004" pitchFamily="34" charset="0"/>
                          <a:ea typeface="LANTINGHEI SC DEMIBOLD" panose="02000000000000000000" pitchFamily="2" charset="-122"/>
                          <a:cs typeface="+mn-cs"/>
                        </a:rPr>
                        <a:t>工作场所</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lnSpc>
                          <a:spcPct val="150000"/>
                        </a:lnSpc>
                      </a:pPr>
                      <a:r>
                        <a:rPr lang="zh-CN" altLang="en-US" sz="1800" kern="1200" dirty="0">
                          <a:solidFill>
                            <a:schemeClr val="tx1"/>
                          </a:solidFill>
                          <a:effectLst/>
                          <a:latin typeface="Drive Medium" panose="020B0103030500020004" pitchFamily="34" charset="0"/>
                          <a:ea typeface="LANTINGHEI SC DEMIBOLD" panose="02000000000000000000" pitchFamily="2" charset="-122"/>
                          <a:cs typeface="+mn-cs"/>
                        </a:rPr>
                        <a:t>包括免费志愿者在内，人们在受雇佣或工作期间所使用的任何场所，包括其附属或相连的空间及工作中使用的交通工具</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3175575"/>
                  </a:ext>
                </a:extLst>
              </a:tr>
            </a:tbl>
          </a:graphicData>
        </a:graphic>
      </p:graphicFrame>
      <p:sp>
        <p:nvSpPr>
          <p:cNvPr id="2" name="标题 1">
            <a:extLst>
              <a:ext uri="{FF2B5EF4-FFF2-40B4-BE49-F238E27FC236}">
                <a16:creationId xmlns:a16="http://schemas.microsoft.com/office/drawing/2014/main" id="{12827D49-4741-CF48-A8C3-556ECA0BB7D4}"/>
              </a:ext>
            </a:extLst>
          </p:cNvPr>
          <p:cNvSpPr>
            <a:spLocks noGrp="1"/>
          </p:cNvSpPr>
          <p:nvPr>
            <p:ph type="title"/>
          </p:nvPr>
        </p:nvSpPr>
        <p:spPr>
          <a:xfrm>
            <a:off x="1089928" y="28389"/>
            <a:ext cx="10515600" cy="1325563"/>
          </a:xfrm>
        </p:spPr>
        <p:txBody>
          <a:bodyPr/>
          <a:lstStyle/>
          <a:p>
            <a:r>
              <a:rPr lang="zh-CN" altLang="en-US" dirty="0"/>
              <a:t>定义</a:t>
            </a:r>
          </a:p>
        </p:txBody>
      </p:sp>
    </p:spTree>
    <p:extLst>
      <p:ext uri="{BB962C8B-B14F-4D97-AF65-F5344CB8AC3E}">
        <p14:creationId xmlns:p14="http://schemas.microsoft.com/office/powerpoint/2010/main" val="14614797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4EA27896-5BB4-524E-962C-DBC0BE22A45B}"/>
              </a:ext>
            </a:extLst>
          </p:cNvPr>
          <p:cNvSpPr>
            <a:spLocks noGrp="1"/>
          </p:cNvSpPr>
          <p:nvPr>
            <p:ph type="title"/>
          </p:nvPr>
        </p:nvSpPr>
        <p:spPr/>
        <p:txBody>
          <a:bodyPr/>
          <a:lstStyle/>
          <a:p>
            <a:r>
              <a:rPr lang="zh-CN" altLang="en-US" dirty="0"/>
              <a:t>参考文献</a:t>
            </a:r>
          </a:p>
        </p:txBody>
      </p:sp>
      <p:sp>
        <p:nvSpPr>
          <p:cNvPr id="7" name="内容占位符 6">
            <a:extLst>
              <a:ext uri="{FF2B5EF4-FFF2-40B4-BE49-F238E27FC236}">
                <a16:creationId xmlns:a16="http://schemas.microsoft.com/office/drawing/2014/main" id="{EFCA23C3-4A74-524F-A995-8887839902C7}"/>
              </a:ext>
            </a:extLst>
          </p:cNvPr>
          <p:cNvSpPr>
            <a:spLocks noGrp="1"/>
          </p:cNvSpPr>
          <p:nvPr>
            <p:ph sz="quarter" idx="12"/>
          </p:nvPr>
        </p:nvSpPr>
        <p:spPr/>
        <p:txBody>
          <a:bodyPr>
            <a:noAutofit/>
          </a:bodyPr>
          <a:lstStyle/>
          <a:p>
            <a:pPr algn="l">
              <a:lnSpc>
                <a:spcPct val="100000"/>
              </a:lnSpc>
            </a:pPr>
            <a:r>
              <a:rPr lang="en" altLang="zh-CN" sz="700" dirty="0">
                <a:solidFill>
                  <a:schemeClr val="accent3">
                    <a:lumMod val="50000"/>
                  </a:schemeClr>
                </a:solidFill>
              </a:rPr>
              <a:t>1 Mathers CD, </a:t>
            </a:r>
            <a:r>
              <a:rPr lang="en" altLang="zh-CN" sz="700" dirty="0" err="1">
                <a:solidFill>
                  <a:schemeClr val="accent3">
                    <a:lumMod val="50000"/>
                  </a:schemeClr>
                </a:solidFill>
              </a:rPr>
              <a:t>Loncar</a:t>
            </a:r>
            <a:r>
              <a:rPr lang="en" altLang="zh-CN" sz="700" dirty="0">
                <a:solidFill>
                  <a:schemeClr val="accent3">
                    <a:lumMod val="50000"/>
                  </a:schemeClr>
                </a:solidFill>
              </a:rPr>
              <a:t> D. Projections of global mortality and burden of disease from 2002 to 2030. </a:t>
            </a:r>
            <a:r>
              <a:rPr lang="en" altLang="zh-CN" sz="700" dirty="0" err="1">
                <a:solidFill>
                  <a:schemeClr val="accent3">
                    <a:lumMod val="50000"/>
                  </a:schemeClr>
                </a:solidFill>
              </a:rPr>
              <a:t>PLoS</a:t>
            </a:r>
            <a:r>
              <a:rPr lang="en" altLang="zh-CN" sz="700" dirty="0">
                <a:solidFill>
                  <a:schemeClr val="accent3">
                    <a:lumMod val="50000"/>
                  </a:schemeClr>
                </a:solidFill>
              </a:rPr>
              <a:t> Medicine, 2006, 3(11):e442.</a:t>
            </a:r>
          </a:p>
          <a:p>
            <a:pPr algn="l">
              <a:lnSpc>
                <a:spcPct val="100000"/>
              </a:lnSpc>
            </a:pPr>
            <a:r>
              <a:rPr lang="en" altLang="zh-CN" sz="700" dirty="0">
                <a:solidFill>
                  <a:schemeClr val="accent3">
                    <a:lumMod val="50000"/>
                  </a:schemeClr>
                </a:solidFill>
              </a:rPr>
              <a:t>2 Federal Trade Commission. Cigarette report for 2003. Washington, DC, Federal Trade Commission, 2005 (http://</a:t>
            </a:r>
            <a:r>
              <a:rPr lang="en" altLang="zh-CN" sz="700" dirty="0" err="1">
                <a:solidFill>
                  <a:schemeClr val="accent3">
                    <a:lumMod val="50000"/>
                  </a:schemeClr>
                </a:solidFill>
              </a:rPr>
              <a:t>www.ftc.gov</a:t>
            </a:r>
            <a:r>
              <a:rPr lang="en" altLang="zh-CN" sz="700" dirty="0">
                <a:solidFill>
                  <a:schemeClr val="accent3">
                    <a:lumMod val="50000"/>
                  </a:schemeClr>
                </a:solidFill>
              </a:rPr>
              <a:t>/reports/cigarette05/050809cigrpt.pdf, accessed 6 December 2007).</a:t>
            </a:r>
          </a:p>
          <a:p>
            <a:pPr algn="l">
              <a:lnSpc>
                <a:spcPct val="100000"/>
              </a:lnSpc>
            </a:pPr>
            <a:r>
              <a:rPr lang="en" altLang="zh-CN" sz="700" dirty="0">
                <a:solidFill>
                  <a:schemeClr val="accent3">
                    <a:lumMod val="50000"/>
                  </a:schemeClr>
                </a:solidFill>
              </a:rPr>
              <a:t>3 World Health Organization. Gender and Tobacco Control: A Policy Brief. Geneva, World Health Organization, 2007 (http://</a:t>
            </a:r>
            <a:r>
              <a:rPr lang="en" altLang="zh-CN" sz="700" dirty="0" err="1">
                <a:solidFill>
                  <a:schemeClr val="accent3">
                    <a:lumMod val="50000"/>
                  </a:schemeClr>
                </a:solidFill>
              </a:rPr>
              <a:t>www.who.int</a:t>
            </a:r>
            <a:r>
              <a:rPr lang="en" altLang="zh-CN" sz="700" dirty="0">
                <a:solidFill>
                  <a:schemeClr val="accent3">
                    <a:lumMod val="50000"/>
                  </a:schemeClr>
                </a:solidFill>
              </a:rPr>
              <a:t>/tobacco/resources/publications/general/</a:t>
            </a:r>
            <a:r>
              <a:rPr lang="en" altLang="zh-CN" sz="700" dirty="0" err="1">
                <a:solidFill>
                  <a:schemeClr val="accent3">
                    <a:lumMod val="50000"/>
                  </a:schemeClr>
                </a:solidFill>
              </a:rPr>
              <a:t>policy_brief.pdf</a:t>
            </a:r>
            <a:r>
              <a:rPr lang="en" altLang="zh-CN" sz="700" dirty="0">
                <a:solidFill>
                  <a:schemeClr val="accent3">
                    <a:lumMod val="50000"/>
                  </a:schemeClr>
                </a:solidFill>
              </a:rPr>
              <a:t>, accessed 21 March 2008).</a:t>
            </a:r>
          </a:p>
          <a:p>
            <a:pPr algn="l">
              <a:lnSpc>
                <a:spcPct val="100000"/>
              </a:lnSpc>
            </a:pPr>
            <a:r>
              <a:rPr lang="en" altLang="zh-CN" sz="700" dirty="0">
                <a:solidFill>
                  <a:schemeClr val="accent3">
                    <a:lumMod val="50000"/>
                  </a:schemeClr>
                </a:solidFill>
              </a:rPr>
              <a:t>4 World Health Organization. WHO Framework Convention on Tobacco Control. Geneva, World Health Organization, 2003 (updated reprints 2004, 2005) (http://</a:t>
            </a:r>
            <a:r>
              <a:rPr lang="en" altLang="zh-CN" sz="700" dirty="0" err="1">
                <a:solidFill>
                  <a:schemeClr val="accent3">
                    <a:lumMod val="50000"/>
                  </a:schemeClr>
                </a:solidFill>
              </a:rPr>
              <a:t>www.who.int</a:t>
            </a:r>
            <a:r>
              <a:rPr lang="en" altLang="zh-CN" sz="700" dirty="0">
                <a:solidFill>
                  <a:schemeClr val="accent3">
                    <a:lumMod val="50000"/>
                  </a:schemeClr>
                </a:solidFill>
              </a:rPr>
              <a:t>/tobacco/framework/</a:t>
            </a:r>
            <a:r>
              <a:rPr lang="en" altLang="zh-CN" sz="700" dirty="0" err="1">
                <a:solidFill>
                  <a:schemeClr val="accent3">
                    <a:lumMod val="50000"/>
                  </a:schemeClr>
                </a:solidFill>
              </a:rPr>
              <a:t>WHO_FCTC_english.pdf</a:t>
            </a:r>
            <a:r>
              <a:rPr lang="en" altLang="zh-CN" sz="700" dirty="0">
                <a:solidFill>
                  <a:schemeClr val="accent3">
                    <a:lumMod val="50000"/>
                  </a:schemeClr>
                </a:solidFill>
              </a:rPr>
              <a:t>, accessed 21 March 2008).</a:t>
            </a:r>
          </a:p>
          <a:p>
            <a:pPr algn="l">
              <a:lnSpc>
                <a:spcPct val="100000"/>
              </a:lnSpc>
            </a:pPr>
            <a:r>
              <a:rPr lang="en" altLang="zh-CN" sz="700" dirty="0">
                <a:solidFill>
                  <a:schemeClr val="accent3">
                    <a:lumMod val="50000"/>
                  </a:schemeClr>
                </a:solidFill>
              </a:rPr>
              <a:t>5 World Health Organization. WHO report on the global tobacco epidemic, 2008: the MPOWER package. Geneva, World Health Organization, 2008 (http://</a:t>
            </a:r>
            <a:r>
              <a:rPr lang="en" altLang="zh-CN" sz="700" dirty="0" err="1">
                <a:solidFill>
                  <a:schemeClr val="accent3">
                    <a:lumMod val="50000"/>
                  </a:schemeClr>
                </a:solidFill>
              </a:rPr>
              <a:t>www.who.int</a:t>
            </a:r>
            <a:r>
              <a:rPr lang="en" altLang="zh-CN" sz="700" dirty="0">
                <a:solidFill>
                  <a:schemeClr val="accent3">
                    <a:lumMod val="50000"/>
                  </a:schemeClr>
                </a:solidFill>
              </a:rPr>
              <a:t>/tobacco/</a:t>
            </a:r>
            <a:r>
              <a:rPr lang="en" altLang="zh-CN" sz="700" dirty="0" err="1">
                <a:solidFill>
                  <a:schemeClr val="accent3">
                    <a:lumMod val="50000"/>
                  </a:schemeClr>
                </a:solidFill>
              </a:rPr>
              <a:t>mpower</a:t>
            </a:r>
            <a:r>
              <a:rPr lang="en" altLang="zh-CN" sz="700" dirty="0">
                <a:solidFill>
                  <a:schemeClr val="accent3">
                    <a:lumMod val="50000"/>
                  </a:schemeClr>
                </a:solidFill>
              </a:rPr>
              <a:t>/</a:t>
            </a:r>
            <a:r>
              <a:rPr lang="en" altLang="zh-CN" sz="700" dirty="0" err="1">
                <a:solidFill>
                  <a:schemeClr val="accent3">
                    <a:lumMod val="50000"/>
                  </a:schemeClr>
                </a:solidFill>
              </a:rPr>
              <a:t>en</a:t>
            </a:r>
            <a:r>
              <a:rPr lang="en" altLang="zh-CN" sz="700" dirty="0">
                <a:solidFill>
                  <a:schemeClr val="accent3">
                    <a:lumMod val="50000"/>
                  </a:schemeClr>
                </a:solidFill>
              </a:rPr>
              <a:t>/</a:t>
            </a:r>
            <a:r>
              <a:rPr lang="en" altLang="zh-CN" sz="700" dirty="0" err="1">
                <a:solidFill>
                  <a:schemeClr val="accent3">
                    <a:lumMod val="50000"/>
                  </a:schemeClr>
                </a:solidFill>
              </a:rPr>
              <a:t>index.html</a:t>
            </a:r>
            <a:r>
              <a:rPr lang="en" altLang="zh-CN" sz="700" dirty="0">
                <a:solidFill>
                  <a:schemeClr val="accent3">
                    <a:lumMod val="50000"/>
                  </a:schemeClr>
                </a:solidFill>
              </a:rPr>
              <a:t>, accessed 21 March 2008).</a:t>
            </a:r>
          </a:p>
          <a:p>
            <a:pPr algn="l">
              <a:lnSpc>
                <a:spcPct val="100000"/>
              </a:lnSpc>
            </a:pPr>
            <a:r>
              <a:rPr lang="en" altLang="zh-CN" sz="700" dirty="0">
                <a:solidFill>
                  <a:schemeClr val="accent3">
                    <a:lumMod val="50000"/>
                  </a:schemeClr>
                </a:solidFill>
              </a:rPr>
              <a:t>6 World Health Organization. WHO Framework Convention on Tobacco Control, Article 4. Geneva, World Health Organization, 2003 (updated reprints 2004, 2005) (http://</a:t>
            </a:r>
            <a:r>
              <a:rPr lang="en" altLang="zh-CN" sz="700" dirty="0" err="1">
                <a:solidFill>
                  <a:schemeClr val="accent3">
                    <a:lumMod val="50000"/>
                  </a:schemeClr>
                </a:solidFill>
              </a:rPr>
              <a:t>www.who.int</a:t>
            </a:r>
            <a:r>
              <a:rPr lang="en" altLang="zh-CN" sz="700" dirty="0">
                <a:solidFill>
                  <a:schemeClr val="accent3">
                    <a:lumMod val="50000"/>
                  </a:schemeClr>
                </a:solidFill>
              </a:rPr>
              <a:t>/tobacco/framework/</a:t>
            </a:r>
            <a:r>
              <a:rPr lang="en" altLang="zh-CN" sz="700" dirty="0" err="1">
                <a:solidFill>
                  <a:schemeClr val="accent3">
                    <a:lumMod val="50000"/>
                  </a:schemeClr>
                </a:solidFill>
              </a:rPr>
              <a:t>WHO_FCTC_english</a:t>
            </a:r>
            <a:r>
              <a:rPr lang="en" altLang="zh-CN" sz="700" dirty="0">
                <a:solidFill>
                  <a:schemeClr val="accent3">
                    <a:lumMod val="50000"/>
                  </a:schemeClr>
                </a:solidFill>
              </a:rPr>
              <a:t>. pdf, accessed 21 March 2008).</a:t>
            </a:r>
          </a:p>
          <a:p>
            <a:pPr algn="l">
              <a:lnSpc>
                <a:spcPct val="100000"/>
              </a:lnSpc>
            </a:pPr>
            <a:r>
              <a:rPr lang="en" altLang="zh-CN" sz="700" dirty="0">
                <a:solidFill>
                  <a:schemeClr val="accent3">
                    <a:lumMod val="50000"/>
                  </a:schemeClr>
                </a:solidFill>
              </a:rPr>
              <a:t>7 U.S. Department of Health and Human Services. The health consequences of involuntary exposure to tobacco smoke: a report of the Surgeon General. Atlanta, Public Health Centers for Disease Control and Prevention, National Center for Chronic Disease Prevention and Health Promotion, Ofﬁce on Smoking and Health, 2006 (http://www. </a:t>
            </a:r>
            <a:r>
              <a:rPr lang="en" altLang="zh-CN" sz="700" dirty="0" err="1">
                <a:solidFill>
                  <a:schemeClr val="accent3">
                    <a:lumMod val="50000"/>
                  </a:schemeClr>
                </a:solidFill>
              </a:rPr>
              <a:t>surgeongeneral.gov</a:t>
            </a:r>
            <a:r>
              <a:rPr lang="en" altLang="zh-CN" sz="700" dirty="0">
                <a:solidFill>
                  <a:schemeClr val="accent3">
                    <a:lumMod val="50000"/>
                  </a:schemeClr>
                </a:solidFill>
              </a:rPr>
              <a:t>/library/</a:t>
            </a:r>
            <a:r>
              <a:rPr lang="en" altLang="zh-CN" sz="700" dirty="0" err="1">
                <a:solidFill>
                  <a:schemeClr val="accent3">
                    <a:lumMod val="50000"/>
                  </a:schemeClr>
                </a:solidFill>
              </a:rPr>
              <a:t>secondhandsmoke</a:t>
            </a:r>
            <a:r>
              <a:rPr lang="en" altLang="zh-CN" sz="700" dirty="0">
                <a:solidFill>
                  <a:schemeClr val="accent3">
                    <a:lumMod val="50000"/>
                  </a:schemeClr>
                </a:solidFill>
              </a:rPr>
              <a:t>/report/</a:t>
            </a:r>
            <a:r>
              <a:rPr lang="en" altLang="zh-CN" sz="700" dirty="0" err="1">
                <a:solidFill>
                  <a:schemeClr val="accent3">
                    <a:lumMod val="50000"/>
                  </a:schemeClr>
                </a:solidFill>
              </a:rPr>
              <a:t>fullreport.pdf</a:t>
            </a:r>
            <a:r>
              <a:rPr lang="en" altLang="zh-CN" sz="700" dirty="0">
                <a:solidFill>
                  <a:schemeClr val="accent3">
                    <a:lumMod val="50000"/>
                  </a:schemeClr>
                </a:solidFill>
              </a:rPr>
              <a:t>, accessed 20 February 2008).</a:t>
            </a:r>
          </a:p>
          <a:p>
            <a:pPr algn="l">
              <a:lnSpc>
                <a:spcPct val="100000"/>
              </a:lnSpc>
            </a:pPr>
            <a:r>
              <a:rPr lang="en" altLang="zh-CN" sz="700" dirty="0">
                <a:solidFill>
                  <a:schemeClr val="accent3">
                    <a:lumMod val="50000"/>
                  </a:schemeClr>
                </a:solidFill>
              </a:rPr>
              <a:t>8 Mulcahy M et al. Secondhand smoke exposure and risk following the Irish smoking ban: an assessment of salivary cotinine concentrations in hotel workers and air nicotine levels in bars. Tobacco Control, 2005, 14(6):384–388. 9 </a:t>
            </a:r>
            <a:r>
              <a:rPr lang="en" altLang="zh-CN" sz="700" dirty="0" err="1">
                <a:solidFill>
                  <a:schemeClr val="accent3">
                    <a:lumMod val="50000"/>
                  </a:schemeClr>
                </a:solidFill>
              </a:rPr>
              <a:t>Fichtenberg</a:t>
            </a:r>
            <a:r>
              <a:rPr lang="en" altLang="zh-CN" sz="700" dirty="0">
                <a:solidFill>
                  <a:schemeClr val="accent3">
                    <a:lumMod val="50000"/>
                  </a:schemeClr>
                </a:solidFill>
              </a:rPr>
              <a:t> CM, Glantz SA. Effect of smoke-free workplaces on smoking </a:t>
            </a:r>
            <a:r>
              <a:rPr lang="en" altLang="zh-CN" sz="700" dirty="0" err="1">
                <a:solidFill>
                  <a:schemeClr val="accent3">
                    <a:lumMod val="50000"/>
                  </a:schemeClr>
                </a:solidFill>
              </a:rPr>
              <a:t>behaviour</a:t>
            </a:r>
            <a:r>
              <a:rPr lang="en" altLang="zh-CN" sz="700" dirty="0">
                <a:solidFill>
                  <a:schemeClr val="accent3">
                    <a:lumMod val="50000"/>
                  </a:schemeClr>
                </a:solidFill>
              </a:rPr>
              <a:t>: systematic review. British Medical Journal, 2002, 325(7357):188.</a:t>
            </a:r>
          </a:p>
          <a:p>
            <a:pPr algn="l">
              <a:lnSpc>
                <a:spcPct val="100000"/>
              </a:lnSpc>
            </a:pPr>
            <a:r>
              <a:rPr lang="en" altLang="zh-CN" sz="700" dirty="0">
                <a:solidFill>
                  <a:schemeClr val="accent3">
                    <a:lumMod val="50000"/>
                  </a:schemeClr>
                </a:solidFill>
              </a:rPr>
              <a:t>10 World Health Organization. WHO Framework Convention on Tobacco Control, Article 8. Geneva, World Health Organization, 2003 (updated reprints 2004, 2005) (http://</a:t>
            </a:r>
            <a:r>
              <a:rPr lang="en" altLang="zh-CN" sz="700" dirty="0" err="1">
                <a:solidFill>
                  <a:schemeClr val="accent3">
                    <a:lumMod val="50000"/>
                  </a:schemeClr>
                </a:solidFill>
              </a:rPr>
              <a:t>www.who.int</a:t>
            </a:r>
            <a:r>
              <a:rPr lang="en" altLang="zh-CN" sz="700" dirty="0">
                <a:solidFill>
                  <a:schemeClr val="accent3">
                    <a:lumMod val="50000"/>
                  </a:schemeClr>
                </a:solidFill>
              </a:rPr>
              <a:t>/tobacco/framework/</a:t>
            </a:r>
            <a:r>
              <a:rPr lang="en" altLang="zh-CN" sz="700" dirty="0" err="1">
                <a:solidFill>
                  <a:schemeClr val="accent3">
                    <a:lumMod val="50000"/>
                  </a:schemeClr>
                </a:solidFill>
              </a:rPr>
              <a:t>WHO_FCTC_english</a:t>
            </a:r>
            <a:r>
              <a:rPr lang="en" altLang="zh-CN" sz="700" dirty="0">
                <a:solidFill>
                  <a:schemeClr val="accent3">
                    <a:lumMod val="50000"/>
                  </a:schemeClr>
                </a:solidFill>
              </a:rPr>
              <a:t>. pdf, accessed 21 March 2008).</a:t>
            </a:r>
          </a:p>
          <a:p>
            <a:pPr algn="l">
              <a:lnSpc>
                <a:spcPct val="100000"/>
              </a:lnSpc>
            </a:pPr>
            <a:r>
              <a:rPr lang="en" altLang="zh-CN" sz="700" dirty="0">
                <a:solidFill>
                  <a:schemeClr val="accent3">
                    <a:lumMod val="50000"/>
                  </a:schemeClr>
                </a:solidFill>
              </a:rPr>
              <a:t>11 Conference of the Parties to the WHO Framework Convention on Tobacco Control. Second session. First report of committee A. World Health Organization, July 2007 (http://</a:t>
            </a:r>
            <a:r>
              <a:rPr lang="en" altLang="zh-CN" sz="700" dirty="0" err="1">
                <a:solidFill>
                  <a:schemeClr val="accent3">
                    <a:lumMod val="50000"/>
                  </a:schemeClr>
                </a:solidFill>
              </a:rPr>
              <a:t>www.who.int</a:t>
            </a:r>
            <a:r>
              <a:rPr lang="en" altLang="zh-CN" sz="700" dirty="0">
                <a:solidFill>
                  <a:schemeClr val="accent3">
                    <a:lumMod val="50000"/>
                  </a:schemeClr>
                </a:solidFill>
              </a:rPr>
              <a:t>/</a:t>
            </a:r>
            <a:r>
              <a:rPr lang="en" altLang="zh-CN" sz="700" dirty="0" err="1">
                <a:solidFill>
                  <a:schemeClr val="accent3">
                    <a:lumMod val="50000"/>
                  </a:schemeClr>
                </a:solidFill>
              </a:rPr>
              <a:t>gb</a:t>
            </a:r>
            <a:r>
              <a:rPr lang="en" altLang="zh-CN" sz="700" dirty="0">
                <a:solidFill>
                  <a:schemeClr val="accent3">
                    <a:lumMod val="50000"/>
                  </a:schemeClr>
                </a:solidFill>
              </a:rPr>
              <a:t>/</a:t>
            </a:r>
            <a:r>
              <a:rPr lang="en" altLang="zh-CN" sz="700" dirty="0" err="1">
                <a:solidFill>
                  <a:schemeClr val="accent3">
                    <a:lumMod val="50000"/>
                  </a:schemeClr>
                </a:solidFill>
              </a:rPr>
              <a:t>fctc</a:t>
            </a:r>
            <a:r>
              <a:rPr lang="en" altLang="zh-CN" sz="700" dirty="0">
                <a:solidFill>
                  <a:schemeClr val="accent3">
                    <a:lumMod val="50000"/>
                  </a:schemeClr>
                </a:solidFill>
              </a:rPr>
              <a:t>/PDF/cop2/FCTC_COP2_17P-en. pdf., accessed 21 March 2008).</a:t>
            </a:r>
          </a:p>
          <a:p>
            <a:pPr algn="l">
              <a:lnSpc>
                <a:spcPct val="100000"/>
              </a:lnSpc>
            </a:pPr>
            <a:r>
              <a:rPr lang="en" altLang="zh-CN" sz="700" dirty="0">
                <a:solidFill>
                  <a:schemeClr val="accent3">
                    <a:lumMod val="50000"/>
                  </a:schemeClr>
                </a:solidFill>
              </a:rPr>
              <a:t>12 Bauer JE et al. A longitudinal assessment of the impact of smoke-free worksite policies on tobacco use. American Journal of Public Health, 2005, 95:1024–1029.</a:t>
            </a:r>
          </a:p>
          <a:p>
            <a:pPr algn="l">
              <a:lnSpc>
                <a:spcPct val="100000"/>
              </a:lnSpc>
            </a:pPr>
            <a:r>
              <a:rPr lang="en" altLang="zh-CN" sz="700" dirty="0">
                <a:solidFill>
                  <a:schemeClr val="accent3">
                    <a:lumMod val="50000"/>
                  </a:schemeClr>
                </a:solidFill>
              </a:rPr>
              <a:t>13 Ofﬁce of Tobacco Control. Smoke-free workplaces in Ireland: a one-year review. Dublin, Department of Health and Children, 2005 (http://</a:t>
            </a:r>
            <a:r>
              <a:rPr lang="en" altLang="zh-CN" sz="700" dirty="0" err="1">
                <a:solidFill>
                  <a:schemeClr val="accent3">
                    <a:lumMod val="50000"/>
                  </a:schemeClr>
                </a:solidFill>
              </a:rPr>
              <a:t>www.otc.ie</a:t>
            </a:r>
            <a:r>
              <a:rPr lang="en" altLang="zh-CN" sz="700" dirty="0">
                <a:solidFill>
                  <a:schemeClr val="accent3">
                    <a:lumMod val="50000"/>
                  </a:schemeClr>
                </a:solidFill>
              </a:rPr>
              <a:t>/uploads/1_Year_Report_FA.pdf, accessed 21 March 2008).</a:t>
            </a:r>
          </a:p>
          <a:p>
            <a:pPr algn="l">
              <a:lnSpc>
                <a:spcPct val="100000"/>
              </a:lnSpc>
            </a:pPr>
            <a:r>
              <a:rPr lang="en" altLang="zh-CN" sz="700" dirty="0">
                <a:solidFill>
                  <a:schemeClr val="accent3">
                    <a:lumMod val="50000"/>
                  </a:schemeClr>
                </a:solidFill>
              </a:rPr>
              <a:t>14 </a:t>
            </a:r>
            <a:r>
              <a:rPr lang="en" altLang="zh-CN" sz="700" dirty="0" err="1">
                <a:solidFill>
                  <a:schemeClr val="accent3">
                    <a:lumMod val="50000"/>
                  </a:schemeClr>
                </a:solidFill>
              </a:rPr>
              <a:t>Organización</a:t>
            </a:r>
            <a:r>
              <a:rPr lang="en" altLang="zh-CN" sz="700" dirty="0">
                <a:solidFill>
                  <a:schemeClr val="accent3">
                    <a:lumMod val="50000"/>
                  </a:schemeClr>
                </a:solidFill>
              </a:rPr>
              <a:t> </a:t>
            </a:r>
            <a:r>
              <a:rPr lang="en" altLang="zh-CN" sz="700" dirty="0" err="1">
                <a:solidFill>
                  <a:schemeClr val="accent3">
                    <a:lumMod val="50000"/>
                  </a:schemeClr>
                </a:solidFill>
              </a:rPr>
              <a:t>Panamericana</a:t>
            </a:r>
            <a:r>
              <a:rPr lang="en" altLang="zh-CN" sz="700" dirty="0">
                <a:solidFill>
                  <a:schemeClr val="accent3">
                    <a:lumMod val="50000"/>
                  </a:schemeClr>
                </a:solidFill>
              </a:rPr>
              <a:t> de la </a:t>
            </a:r>
            <a:r>
              <a:rPr lang="en" altLang="zh-CN" sz="700" dirty="0" err="1">
                <a:solidFill>
                  <a:schemeClr val="accent3">
                    <a:lumMod val="50000"/>
                  </a:schemeClr>
                </a:solidFill>
              </a:rPr>
              <a:t>Salud</a:t>
            </a:r>
            <a:r>
              <a:rPr lang="en" altLang="zh-CN" sz="700" dirty="0">
                <a:solidFill>
                  <a:schemeClr val="accent3">
                    <a:lumMod val="50000"/>
                  </a:schemeClr>
                </a:solidFill>
              </a:rPr>
              <a:t> (Pan-American Health Organization). </a:t>
            </a:r>
            <a:r>
              <a:rPr lang="en" altLang="zh-CN" sz="700" dirty="0" err="1">
                <a:solidFill>
                  <a:schemeClr val="accent3">
                    <a:lumMod val="50000"/>
                  </a:schemeClr>
                </a:solidFill>
              </a:rPr>
              <a:t>Estudio</a:t>
            </a:r>
            <a:r>
              <a:rPr lang="en" altLang="zh-CN" sz="700" dirty="0">
                <a:solidFill>
                  <a:schemeClr val="accent3">
                    <a:lumMod val="50000"/>
                  </a:schemeClr>
                </a:solidFill>
              </a:rPr>
              <a:t> de “</a:t>
            </a:r>
            <a:r>
              <a:rPr lang="en" altLang="zh-CN" sz="700" dirty="0" err="1">
                <a:solidFill>
                  <a:schemeClr val="accent3">
                    <a:lumMod val="50000"/>
                  </a:schemeClr>
                </a:solidFill>
              </a:rPr>
              <a:t>Conocimiento</a:t>
            </a:r>
            <a:r>
              <a:rPr lang="en" altLang="zh-CN" sz="700" dirty="0">
                <a:solidFill>
                  <a:schemeClr val="accent3">
                    <a:lumMod val="50000"/>
                  </a:schemeClr>
                </a:solidFill>
              </a:rPr>
              <a:t> y </a:t>
            </a:r>
            <a:r>
              <a:rPr lang="en" altLang="zh-CN" sz="700" dirty="0" err="1">
                <a:solidFill>
                  <a:schemeClr val="accent3">
                    <a:lumMod val="50000"/>
                  </a:schemeClr>
                </a:solidFill>
              </a:rPr>
              <a:t>actitudes</a:t>
            </a:r>
            <a:r>
              <a:rPr lang="en" altLang="zh-CN" sz="700" dirty="0">
                <a:solidFill>
                  <a:schemeClr val="accent3">
                    <a:lumMod val="50000"/>
                  </a:schemeClr>
                </a:solidFill>
              </a:rPr>
              <a:t> </a:t>
            </a:r>
            <a:r>
              <a:rPr lang="en" altLang="zh-CN" sz="700" dirty="0" err="1">
                <a:solidFill>
                  <a:schemeClr val="accent3">
                    <a:lumMod val="50000"/>
                  </a:schemeClr>
                </a:solidFill>
              </a:rPr>
              <a:t>hacia</a:t>
            </a:r>
            <a:r>
              <a:rPr lang="en" altLang="zh-CN" sz="700" dirty="0">
                <a:solidFill>
                  <a:schemeClr val="accent3">
                    <a:lumMod val="50000"/>
                  </a:schemeClr>
                </a:solidFill>
              </a:rPr>
              <a:t> el </a:t>
            </a:r>
            <a:r>
              <a:rPr lang="en" altLang="zh-CN" sz="700" dirty="0" err="1">
                <a:solidFill>
                  <a:schemeClr val="accent3">
                    <a:lumMod val="50000"/>
                  </a:schemeClr>
                </a:solidFill>
              </a:rPr>
              <a:t>decreto</a:t>
            </a:r>
            <a:r>
              <a:rPr lang="en" altLang="zh-CN" sz="700" dirty="0">
                <a:solidFill>
                  <a:schemeClr val="accent3">
                    <a:lumMod val="50000"/>
                  </a:schemeClr>
                </a:solidFill>
              </a:rPr>
              <a:t> 288/005”. (</a:t>
            </a:r>
            <a:r>
              <a:rPr lang="en" altLang="zh-CN" sz="700" dirty="0" err="1">
                <a:solidFill>
                  <a:schemeClr val="accent3">
                    <a:lumMod val="50000"/>
                  </a:schemeClr>
                </a:solidFill>
              </a:rPr>
              <a:t>Regulación</a:t>
            </a:r>
            <a:r>
              <a:rPr lang="en" altLang="zh-CN" sz="700" dirty="0">
                <a:solidFill>
                  <a:schemeClr val="accent3">
                    <a:lumMod val="50000"/>
                  </a:schemeClr>
                </a:solidFill>
              </a:rPr>
              <a:t> de </a:t>
            </a:r>
            <a:r>
              <a:rPr lang="en" altLang="zh-CN" sz="700" dirty="0" err="1">
                <a:solidFill>
                  <a:schemeClr val="accent3">
                    <a:lumMod val="50000"/>
                  </a:schemeClr>
                </a:solidFill>
              </a:rPr>
              <a:t>consumo</a:t>
            </a:r>
            <a:r>
              <a:rPr lang="en" altLang="zh-CN" sz="700" dirty="0">
                <a:solidFill>
                  <a:schemeClr val="accent3">
                    <a:lumMod val="50000"/>
                  </a:schemeClr>
                </a:solidFill>
              </a:rPr>
              <a:t> de tabaco </a:t>
            </a:r>
            <a:r>
              <a:rPr lang="en" altLang="zh-CN" sz="700" dirty="0" err="1">
                <a:solidFill>
                  <a:schemeClr val="accent3">
                    <a:lumMod val="50000"/>
                  </a:schemeClr>
                </a:solidFill>
              </a:rPr>
              <a:t>en</a:t>
            </a:r>
            <a:r>
              <a:rPr lang="en" altLang="zh-CN" sz="700" dirty="0">
                <a:solidFill>
                  <a:schemeClr val="accent3">
                    <a:lumMod val="50000"/>
                  </a:schemeClr>
                </a:solidFill>
              </a:rPr>
              <a:t> </a:t>
            </a:r>
            <a:r>
              <a:rPr lang="en" altLang="zh-CN" sz="700" dirty="0" err="1">
                <a:solidFill>
                  <a:schemeClr val="accent3">
                    <a:lumMod val="50000"/>
                  </a:schemeClr>
                </a:solidFill>
              </a:rPr>
              <a:t>lugares</a:t>
            </a:r>
            <a:r>
              <a:rPr lang="en" altLang="zh-CN" sz="700" dirty="0">
                <a:solidFill>
                  <a:schemeClr val="accent3">
                    <a:lumMod val="50000"/>
                  </a:schemeClr>
                </a:solidFill>
              </a:rPr>
              <a:t> </a:t>
            </a:r>
            <a:r>
              <a:rPr lang="en" altLang="zh-CN" sz="700" dirty="0" err="1">
                <a:solidFill>
                  <a:schemeClr val="accent3">
                    <a:lumMod val="50000"/>
                  </a:schemeClr>
                </a:solidFill>
              </a:rPr>
              <a:t>públicos</a:t>
            </a:r>
            <a:r>
              <a:rPr lang="en" altLang="zh-CN" sz="700" dirty="0">
                <a:solidFill>
                  <a:schemeClr val="accent3">
                    <a:lumMod val="50000"/>
                  </a:schemeClr>
                </a:solidFill>
              </a:rPr>
              <a:t> y privados.) October 2006 (http://</a:t>
            </a:r>
            <a:r>
              <a:rPr lang="en" altLang="zh-CN" sz="700" dirty="0" err="1">
                <a:solidFill>
                  <a:schemeClr val="accent3">
                    <a:lumMod val="50000"/>
                  </a:schemeClr>
                </a:solidFill>
              </a:rPr>
              <a:t>www.presidencia.gub.uy</a:t>
            </a:r>
            <a:r>
              <a:rPr lang="en" altLang="zh-CN" sz="700" dirty="0">
                <a:solidFill>
                  <a:schemeClr val="accent3">
                    <a:lumMod val="50000"/>
                  </a:schemeClr>
                </a:solidFill>
              </a:rPr>
              <a:t>/_web/</a:t>
            </a:r>
            <a:r>
              <a:rPr lang="en" altLang="zh-CN" sz="700" dirty="0" err="1">
                <a:solidFill>
                  <a:schemeClr val="accent3">
                    <a:lumMod val="50000"/>
                  </a:schemeClr>
                </a:solidFill>
              </a:rPr>
              <a:t>noticias</a:t>
            </a:r>
            <a:r>
              <a:rPr lang="en" altLang="zh-CN" sz="700" dirty="0">
                <a:solidFill>
                  <a:schemeClr val="accent3">
                    <a:lumMod val="50000"/>
                  </a:schemeClr>
                </a:solidFill>
              </a:rPr>
              <a:t>/2006/12/informeo_dec268_mori.pdf, accessed 21 March 2008).</a:t>
            </a:r>
          </a:p>
          <a:p>
            <a:pPr algn="l">
              <a:lnSpc>
                <a:spcPct val="100000"/>
              </a:lnSpc>
            </a:pPr>
            <a:r>
              <a:rPr lang="en" altLang="zh-CN" sz="700" dirty="0">
                <a:solidFill>
                  <a:schemeClr val="accent3">
                    <a:lumMod val="50000"/>
                  </a:schemeClr>
                </a:solidFill>
              </a:rPr>
              <a:t>15 Ministry of Health, China tobacco control report. Beijing, Government of the People’s Republic of China, May 2007.</a:t>
            </a:r>
          </a:p>
          <a:p>
            <a:pPr algn="l">
              <a:lnSpc>
                <a:spcPct val="100000"/>
              </a:lnSpc>
            </a:pPr>
            <a:r>
              <a:rPr lang="en" altLang="zh-CN" sz="700" dirty="0">
                <a:solidFill>
                  <a:schemeClr val="accent3">
                    <a:lumMod val="50000"/>
                  </a:schemeClr>
                </a:solidFill>
              </a:rPr>
              <a:t>16 </a:t>
            </a:r>
            <a:r>
              <a:rPr lang="en" altLang="zh-CN" sz="700" dirty="0" err="1">
                <a:solidFill>
                  <a:schemeClr val="accent3">
                    <a:lumMod val="50000"/>
                  </a:schemeClr>
                </a:solidFill>
              </a:rPr>
              <a:t>Scollo</a:t>
            </a:r>
            <a:r>
              <a:rPr lang="en" altLang="zh-CN" sz="700" dirty="0">
                <a:solidFill>
                  <a:schemeClr val="accent3">
                    <a:lumMod val="50000"/>
                  </a:schemeClr>
                </a:solidFill>
              </a:rPr>
              <a:t> M et al. Review of the quality of studies on the economic effects of smoke-free policies on the hospitality industry. Tobacco Control, 2003, 12:13–20.</a:t>
            </a:r>
          </a:p>
          <a:p>
            <a:pPr algn="l">
              <a:lnSpc>
                <a:spcPct val="100000"/>
              </a:lnSpc>
            </a:pPr>
            <a:r>
              <a:rPr lang="en" altLang="zh-CN" sz="700" dirty="0">
                <a:solidFill>
                  <a:schemeClr val="accent3">
                    <a:lumMod val="50000"/>
                  </a:schemeClr>
                </a:solidFill>
              </a:rPr>
              <a:t>17 </a:t>
            </a:r>
            <a:r>
              <a:rPr lang="en" altLang="zh-CN" sz="700" dirty="0" err="1">
                <a:solidFill>
                  <a:schemeClr val="accent3">
                    <a:lumMod val="50000"/>
                  </a:schemeClr>
                </a:solidFill>
              </a:rPr>
              <a:t>Binkin</a:t>
            </a:r>
            <a:r>
              <a:rPr lang="en" altLang="zh-CN" sz="700" dirty="0">
                <a:solidFill>
                  <a:schemeClr val="accent3">
                    <a:lumMod val="50000"/>
                  </a:schemeClr>
                </a:solidFill>
              </a:rPr>
              <a:t> N. et al. Effects of a </a:t>
            </a:r>
            <a:r>
              <a:rPr lang="en" altLang="zh-CN" sz="700" dirty="0" err="1">
                <a:solidFill>
                  <a:schemeClr val="accent3">
                    <a:lumMod val="50000"/>
                  </a:schemeClr>
                </a:solidFill>
              </a:rPr>
              <a:t>generalised</a:t>
            </a:r>
            <a:r>
              <a:rPr lang="en" altLang="zh-CN" sz="700" dirty="0">
                <a:solidFill>
                  <a:schemeClr val="accent3">
                    <a:lumMod val="50000"/>
                  </a:schemeClr>
                </a:solidFill>
              </a:rPr>
              <a:t> ban on smoking in bars and restaurants, Italy. International Journal of Tuberculosis and Lung Disease, 2007, 11:522–527.</a:t>
            </a:r>
          </a:p>
        </p:txBody>
      </p:sp>
    </p:spTree>
    <p:extLst>
      <p:ext uri="{BB962C8B-B14F-4D97-AF65-F5344CB8AC3E}">
        <p14:creationId xmlns:p14="http://schemas.microsoft.com/office/powerpoint/2010/main" val="851789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2F7D7F-F910-7B4C-9E5B-A7CFE1174D4B}"/>
              </a:ext>
            </a:extLst>
          </p:cNvPr>
          <p:cNvSpPr>
            <a:spLocks noGrp="1"/>
          </p:cNvSpPr>
          <p:nvPr>
            <p:ph type="title"/>
          </p:nvPr>
        </p:nvSpPr>
        <p:spPr/>
        <p:txBody>
          <a:bodyPr/>
          <a:lstStyle/>
          <a:p>
            <a:r>
              <a:rPr kumimoji="1" lang="zh-CN" altLang="en-US" dirty="0"/>
              <a:t>参考文献</a:t>
            </a:r>
          </a:p>
        </p:txBody>
      </p:sp>
      <p:sp>
        <p:nvSpPr>
          <p:cNvPr id="3" name="内容占位符 2">
            <a:extLst>
              <a:ext uri="{FF2B5EF4-FFF2-40B4-BE49-F238E27FC236}">
                <a16:creationId xmlns:a16="http://schemas.microsoft.com/office/drawing/2014/main" id="{2C3E9EFA-EC9A-9342-8618-6CCECED7D631}"/>
              </a:ext>
            </a:extLst>
          </p:cNvPr>
          <p:cNvSpPr>
            <a:spLocks noGrp="1"/>
          </p:cNvSpPr>
          <p:nvPr>
            <p:ph sz="quarter" idx="12"/>
          </p:nvPr>
        </p:nvSpPr>
        <p:spPr/>
        <p:txBody>
          <a:bodyPr>
            <a:normAutofit/>
          </a:bodyPr>
          <a:lstStyle/>
          <a:p>
            <a:pPr>
              <a:lnSpc>
                <a:spcPct val="100000"/>
              </a:lnSpc>
            </a:pPr>
            <a:r>
              <a:rPr lang="en" altLang="zh-CN" sz="700" dirty="0">
                <a:solidFill>
                  <a:schemeClr val="accent3">
                    <a:lumMod val="50000"/>
                  </a:schemeClr>
                </a:solidFill>
              </a:rPr>
              <a:t>18 World Health Organization and International Agency for Research on Cancer. Tobacco smoke and involuntary smoking: summary of data reported and evaluation. IARC monographs on the evaluation of carcinogenic risks to humans. Volume 83. Geneva, World Health Organization, 2002 (http://</a:t>
            </a:r>
            <a:r>
              <a:rPr lang="en" altLang="zh-CN" sz="700" dirty="0" err="1">
                <a:solidFill>
                  <a:schemeClr val="accent3">
                    <a:lumMod val="50000"/>
                  </a:schemeClr>
                </a:solidFill>
              </a:rPr>
              <a:t>monographs.iarc.fr</a:t>
            </a:r>
            <a:r>
              <a:rPr lang="en" altLang="zh-CN" sz="700" dirty="0">
                <a:solidFill>
                  <a:schemeClr val="accent3">
                    <a:lumMod val="50000"/>
                  </a:schemeClr>
                </a:solidFill>
              </a:rPr>
              <a:t>/ENG/Monographs/ vol83/volume83.pdf, accessed 21 March 2008).</a:t>
            </a:r>
          </a:p>
          <a:p>
            <a:pPr>
              <a:lnSpc>
                <a:spcPct val="100000"/>
              </a:lnSpc>
            </a:pPr>
            <a:r>
              <a:rPr lang="en" altLang="zh-CN" sz="700" dirty="0">
                <a:solidFill>
                  <a:schemeClr val="accent3">
                    <a:lumMod val="50000"/>
                  </a:schemeClr>
                </a:solidFill>
              </a:rPr>
              <a:t>19 California Environmental Agency. Health effects of exposure to environmental tobacco smoke. Sacramento, Ofﬁce of Environmental Health Hazard Assessment, 1997 (http://</a:t>
            </a:r>
            <a:r>
              <a:rPr lang="en" altLang="zh-CN" sz="700" dirty="0" err="1">
                <a:solidFill>
                  <a:schemeClr val="accent3">
                    <a:lumMod val="50000"/>
                  </a:schemeClr>
                </a:solidFill>
              </a:rPr>
              <a:t>www.oehha.org</a:t>
            </a:r>
            <a:r>
              <a:rPr lang="en" altLang="zh-CN" sz="700" dirty="0">
                <a:solidFill>
                  <a:schemeClr val="accent3">
                    <a:lumMod val="50000"/>
                  </a:schemeClr>
                </a:solidFill>
              </a:rPr>
              <a:t>/air/</a:t>
            </a:r>
            <a:r>
              <a:rPr lang="en" altLang="zh-CN" sz="700" dirty="0" err="1">
                <a:solidFill>
                  <a:schemeClr val="accent3">
                    <a:lumMod val="50000"/>
                  </a:schemeClr>
                </a:solidFill>
              </a:rPr>
              <a:t>environmental_tobacco</a:t>
            </a:r>
            <a:r>
              <a:rPr lang="en" altLang="zh-CN" sz="700" dirty="0">
                <a:solidFill>
                  <a:schemeClr val="accent3">
                    <a:lumMod val="50000"/>
                  </a:schemeClr>
                </a:solidFill>
              </a:rPr>
              <a:t>/</a:t>
            </a:r>
            <a:r>
              <a:rPr lang="en" altLang="zh-CN" sz="700" dirty="0" err="1">
                <a:solidFill>
                  <a:schemeClr val="accent3">
                    <a:lumMod val="50000"/>
                  </a:schemeClr>
                </a:solidFill>
              </a:rPr>
              <a:t>ﬁnalets</a:t>
            </a:r>
            <a:r>
              <a:rPr lang="en" altLang="zh-CN" sz="700" dirty="0">
                <a:solidFill>
                  <a:schemeClr val="accent3">
                    <a:lumMod val="50000"/>
                  </a:schemeClr>
                </a:solidFill>
              </a:rPr>
              <a:t>. html, accessed 21 March 2008).</a:t>
            </a:r>
          </a:p>
          <a:p>
            <a:pPr>
              <a:lnSpc>
                <a:spcPct val="100000"/>
              </a:lnSpc>
            </a:pPr>
            <a:r>
              <a:rPr lang="en" altLang="zh-CN" sz="700" dirty="0">
                <a:solidFill>
                  <a:schemeClr val="accent3">
                    <a:lumMod val="50000"/>
                  </a:schemeClr>
                </a:solidFill>
              </a:rPr>
              <a:t>20 World Health Organization. Protection from exposure to second-hand tobacco smoke. Policy recommendations.</a:t>
            </a:r>
            <a:r>
              <a:rPr lang="zh-CN" altLang="en-US" sz="700" dirty="0">
                <a:solidFill>
                  <a:schemeClr val="accent3">
                    <a:lumMod val="50000"/>
                  </a:schemeClr>
                </a:solidFill>
              </a:rPr>
              <a:t> </a:t>
            </a:r>
            <a:r>
              <a:rPr lang="en" altLang="zh-CN" sz="700" dirty="0">
                <a:solidFill>
                  <a:schemeClr val="accent3">
                    <a:lumMod val="50000"/>
                  </a:schemeClr>
                </a:solidFill>
              </a:rPr>
              <a:t>Geneva, World Health Organization, 2007 (http://</a:t>
            </a:r>
            <a:r>
              <a:rPr lang="en" altLang="zh-CN" sz="700" dirty="0" err="1">
                <a:solidFill>
                  <a:schemeClr val="accent3">
                    <a:lumMod val="50000"/>
                  </a:schemeClr>
                </a:solidFill>
              </a:rPr>
              <a:t>www.who.int</a:t>
            </a:r>
            <a:r>
              <a:rPr lang="en" altLang="zh-CN" sz="700" dirty="0">
                <a:solidFill>
                  <a:schemeClr val="accent3">
                    <a:lumMod val="50000"/>
                  </a:schemeClr>
                </a:solidFill>
              </a:rPr>
              <a:t>/tobacco/resources/publications/</a:t>
            </a:r>
            <a:r>
              <a:rPr lang="en" altLang="zh-CN" sz="700" dirty="0" err="1">
                <a:solidFill>
                  <a:schemeClr val="accent3">
                    <a:lumMod val="50000"/>
                  </a:schemeClr>
                </a:solidFill>
              </a:rPr>
              <a:t>wntd</a:t>
            </a:r>
            <a:r>
              <a:rPr lang="en" altLang="zh-CN" sz="700" dirty="0">
                <a:solidFill>
                  <a:schemeClr val="accent3">
                    <a:lumMod val="50000"/>
                  </a:schemeClr>
                </a:solidFill>
              </a:rPr>
              <a:t>/2007/ who_protection_exposure_ﬁnal_25June2007.pdf, accessed 21 March 2008).</a:t>
            </a:r>
          </a:p>
          <a:p>
            <a:pPr>
              <a:lnSpc>
                <a:spcPct val="100000"/>
              </a:lnSpc>
            </a:pPr>
            <a:r>
              <a:rPr lang="en" altLang="zh-CN" sz="700" dirty="0">
                <a:solidFill>
                  <a:schemeClr val="accent3">
                    <a:lumMod val="50000"/>
                  </a:schemeClr>
                </a:solidFill>
              </a:rPr>
              <a:t>21 WHO Tobacco Free Initiative. Building blocks for tobacco control: a handbook. Geneva, World Health Organization, 2004 (http://</a:t>
            </a:r>
            <a:r>
              <a:rPr lang="en" altLang="zh-CN" sz="700" dirty="0" err="1">
                <a:solidFill>
                  <a:schemeClr val="accent3">
                    <a:lumMod val="50000"/>
                  </a:schemeClr>
                </a:solidFill>
              </a:rPr>
              <a:t>www.who.int</a:t>
            </a:r>
            <a:r>
              <a:rPr lang="en" altLang="zh-CN" sz="700" dirty="0">
                <a:solidFill>
                  <a:schemeClr val="accent3">
                    <a:lumMod val="50000"/>
                  </a:schemeClr>
                </a:solidFill>
              </a:rPr>
              <a:t>/tobacco/resources/publications/general/HANDBOOK%20Lowres%20with%20cover. pdf, accessed 21 March 2008).</a:t>
            </a:r>
          </a:p>
          <a:p>
            <a:pPr>
              <a:lnSpc>
                <a:spcPct val="100000"/>
              </a:lnSpc>
            </a:pPr>
            <a:r>
              <a:rPr lang="en" altLang="zh-CN" sz="700" dirty="0">
                <a:solidFill>
                  <a:schemeClr val="accent3">
                    <a:lumMod val="50000"/>
                  </a:schemeClr>
                </a:solidFill>
              </a:rPr>
              <a:t>22 Fiore MC et al. Treating tobacco use and dependence: a clinical practice guideline. Rockville, MD, U.S. Department of Health and Human Services (http://</a:t>
            </a:r>
            <a:r>
              <a:rPr lang="en" altLang="zh-CN" sz="700" dirty="0" err="1">
                <a:solidFill>
                  <a:schemeClr val="accent3">
                    <a:lumMod val="50000"/>
                  </a:schemeClr>
                </a:solidFill>
              </a:rPr>
              <a:t>www.surgeongeneral.gov</a:t>
            </a:r>
            <a:r>
              <a:rPr lang="en" altLang="zh-CN" sz="700" dirty="0">
                <a:solidFill>
                  <a:schemeClr val="accent3">
                    <a:lumMod val="50000"/>
                  </a:schemeClr>
                </a:solidFill>
              </a:rPr>
              <a:t>/tobacco/</a:t>
            </a:r>
            <a:r>
              <a:rPr lang="en" altLang="zh-CN" sz="700" dirty="0" err="1">
                <a:solidFill>
                  <a:schemeClr val="accent3">
                    <a:lumMod val="50000"/>
                  </a:schemeClr>
                </a:solidFill>
              </a:rPr>
              <a:t>treating_tobacco_use.pdf</a:t>
            </a:r>
            <a:r>
              <a:rPr lang="en" altLang="zh-CN" sz="700" dirty="0">
                <a:solidFill>
                  <a:schemeClr val="accent3">
                    <a:lumMod val="50000"/>
                  </a:schemeClr>
                </a:solidFill>
              </a:rPr>
              <a:t>, accessed 21 March 2008).</a:t>
            </a:r>
          </a:p>
          <a:p>
            <a:pPr>
              <a:lnSpc>
                <a:spcPct val="100000"/>
              </a:lnSpc>
            </a:pPr>
            <a:r>
              <a:rPr lang="en" altLang="zh-CN" sz="700" dirty="0">
                <a:solidFill>
                  <a:schemeClr val="accent3">
                    <a:lumMod val="50000"/>
                  </a:schemeClr>
                </a:solidFill>
              </a:rPr>
              <a:t>23</a:t>
            </a:r>
            <a:r>
              <a:rPr lang="zh-CN" altLang="en-US" sz="700" dirty="0">
                <a:solidFill>
                  <a:schemeClr val="accent3">
                    <a:lumMod val="50000"/>
                  </a:schemeClr>
                </a:solidFill>
              </a:rPr>
              <a:t> </a:t>
            </a:r>
            <a:r>
              <a:rPr lang="en" altLang="zh-CN" sz="700" dirty="0">
                <a:solidFill>
                  <a:schemeClr val="accent3">
                    <a:lumMod val="50000"/>
                  </a:schemeClr>
                </a:solidFill>
              </a:rPr>
              <a:t>Tobacco Advisory Group of the Royal College of Physicians. Nicotine addiction in Britain; a report of the Tobacco Advisory Group of the Royal College of Physicians. London, Royal College of Physicians of London, 2000 (http:// </a:t>
            </a:r>
            <a:r>
              <a:rPr lang="en" altLang="zh-CN" sz="700" dirty="0" err="1">
                <a:solidFill>
                  <a:schemeClr val="accent3">
                    <a:lumMod val="50000"/>
                  </a:schemeClr>
                </a:solidFill>
              </a:rPr>
              <a:t>www.rcplondon.ac.uk</a:t>
            </a:r>
            <a:r>
              <a:rPr lang="en" altLang="zh-CN" sz="700" dirty="0">
                <a:solidFill>
                  <a:schemeClr val="accent3">
                    <a:lumMod val="50000"/>
                  </a:schemeClr>
                </a:solidFill>
              </a:rPr>
              <a:t>/pubs/books/nicotine, accessed 23 March 2008).</a:t>
            </a:r>
          </a:p>
          <a:p>
            <a:pPr>
              <a:lnSpc>
                <a:spcPct val="100000"/>
              </a:lnSpc>
            </a:pPr>
            <a:r>
              <a:rPr lang="en" altLang="zh-CN" sz="700" dirty="0">
                <a:solidFill>
                  <a:schemeClr val="accent3">
                    <a:lumMod val="50000"/>
                  </a:schemeClr>
                </a:solidFill>
              </a:rPr>
              <a:t>24 World Health Organization. WHO Framework Convention on Tobacco Control, Article 14. Geneva, World Health Organization, 2003 (updated reprints 2004, 2005) (http://</a:t>
            </a:r>
            <a:r>
              <a:rPr lang="en" altLang="zh-CN" sz="700" dirty="0" err="1">
                <a:solidFill>
                  <a:schemeClr val="accent3">
                    <a:lumMod val="50000"/>
                  </a:schemeClr>
                </a:solidFill>
              </a:rPr>
              <a:t>www.who.int</a:t>
            </a:r>
            <a:r>
              <a:rPr lang="en" altLang="zh-CN" sz="700" dirty="0">
                <a:solidFill>
                  <a:schemeClr val="accent3">
                    <a:lumMod val="50000"/>
                  </a:schemeClr>
                </a:solidFill>
              </a:rPr>
              <a:t>/tobacco/framework/</a:t>
            </a:r>
            <a:r>
              <a:rPr lang="en" altLang="zh-CN" sz="700" dirty="0" err="1">
                <a:solidFill>
                  <a:schemeClr val="accent3">
                    <a:lumMod val="50000"/>
                  </a:schemeClr>
                </a:solidFill>
              </a:rPr>
              <a:t>WHO_FCTC_english</a:t>
            </a:r>
            <a:r>
              <a:rPr lang="en" altLang="zh-CN" sz="700" dirty="0">
                <a:solidFill>
                  <a:schemeClr val="accent3">
                    <a:lumMod val="50000"/>
                  </a:schemeClr>
                </a:solidFill>
              </a:rPr>
              <a:t>. pdf, accessed 21 March 2008).</a:t>
            </a:r>
          </a:p>
          <a:p>
            <a:pPr>
              <a:lnSpc>
                <a:spcPct val="100000"/>
              </a:lnSpc>
            </a:pPr>
            <a:r>
              <a:rPr lang="en" altLang="zh-CN" sz="700" dirty="0">
                <a:solidFill>
                  <a:schemeClr val="accent3">
                    <a:lumMod val="50000"/>
                  </a:schemeClr>
                </a:solidFill>
              </a:rPr>
              <a:t>25 Cromwell J et al. Cost-effectiveness of the clinical practice recommendations in the AHCPR guideline for smoking cessation. Agency for Health Care Policy and Research, 1997, 278 :1759–1766. Cited in Centers for Disease Control and Prevention. Cigarette smoking among adults – United States,1995. Morbidity and Mortality Weekly Report, 1997, 46(51):1217–1220.</a:t>
            </a:r>
          </a:p>
          <a:p>
            <a:pPr>
              <a:lnSpc>
                <a:spcPct val="100000"/>
              </a:lnSpc>
            </a:pPr>
            <a:r>
              <a:rPr lang="en" altLang="zh-CN" sz="700" dirty="0">
                <a:solidFill>
                  <a:schemeClr val="accent3">
                    <a:lumMod val="50000"/>
                  </a:schemeClr>
                </a:solidFill>
              </a:rPr>
              <a:t>26 Stead LF, </a:t>
            </a:r>
            <a:r>
              <a:rPr lang="en" altLang="zh-CN" sz="700" dirty="0" err="1">
                <a:solidFill>
                  <a:schemeClr val="accent3">
                    <a:lumMod val="50000"/>
                  </a:schemeClr>
                </a:solidFill>
              </a:rPr>
              <a:t>Perera</a:t>
            </a:r>
            <a:r>
              <a:rPr lang="en" altLang="zh-CN" sz="700" dirty="0">
                <a:solidFill>
                  <a:schemeClr val="accent3">
                    <a:lumMod val="50000"/>
                  </a:schemeClr>
                </a:solidFill>
              </a:rPr>
              <a:t> R, Lancaster T. A systematic review of interventions for smokers who contact </a:t>
            </a:r>
            <a:r>
              <a:rPr lang="en" altLang="zh-CN" sz="700" dirty="0" err="1">
                <a:solidFill>
                  <a:schemeClr val="accent3">
                    <a:lumMod val="50000"/>
                  </a:schemeClr>
                </a:solidFill>
              </a:rPr>
              <a:t>quitlines</a:t>
            </a:r>
            <a:r>
              <a:rPr lang="en" altLang="zh-CN" sz="700" dirty="0">
                <a:solidFill>
                  <a:schemeClr val="accent3">
                    <a:lumMod val="50000"/>
                  </a:schemeClr>
                </a:solidFill>
              </a:rPr>
              <a:t>. Tobacco Control, 2007, 16(Suppl. 1):13–18.</a:t>
            </a:r>
          </a:p>
          <a:p>
            <a:pPr>
              <a:lnSpc>
                <a:spcPct val="100000"/>
              </a:lnSpc>
            </a:pPr>
            <a:r>
              <a:rPr lang="en" altLang="zh-CN" sz="700" dirty="0">
                <a:solidFill>
                  <a:schemeClr val="accent3">
                    <a:lumMod val="50000"/>
                  </a:schemeClr>
                </a:solidFill>
              </a:rPr>
              <a:t>27 </a:t>
            </a:r>
            <a:r>
              <a:rPr lang="en" altLang="zh-CN" sz="700" dirty="0" err="1">
                <a:solidFill>
                  <a:schemeClr val="accent3">
                    <a:lumMod val="50000"/>
                  </a:schemeClr>
                </a:solidFill>
              </a:rPr>
              <a:t>Siahpush</a:t>
            </a:r>
            <a:r>
              <a:rPr lang="en" altLang="zh-CN" sz="700" dirty="0">
                <a:solidFill>
                  <a:schemeClr val="accent3">
                    <a:lumMod val="50000"/>
                  </a:schemeClr>
                </a:solidFill>
              </a:rPr>
              <a:t> M et al. Socio-economic variations in tobacco consumption, intention to quit and self-efﬁcacy to quit among male smokers in Thailand and Malaysia: results from the International Tobacco Control-South-East Asia (ITC-SEA) survey. Addiction, 2008, 103(3):502–508.</a:t>
            </a:r>
          </a:p>
          <a:p>
            <a:pPr>
              <a:lnSpc>
                <a:spcPct val="100000"/>
              </a:lnSpc>
            </a:pPr>
            <a:r>
              <a:rPr lang="en" altLang="zh-CN" sz="700" dirty="0">
                <a:solidFill>
                  <a:schemeClr val="accent3">
                    <a:lumMod val="50000"/>
                  </a:schemeClr>
                </a:solidFill>
              </a:rPr>
              <a:t>28 U.S. Department of Health and Human Services. Atlanta, Centers for Disease Control and Prevention, Coordinating Center for Health Promotion, National Center for Chronic Disease Prevention and Health Promotion, Ofﬁce on Smoking and Health, 1994.</a:t>
            </a:r>
          </a:p>
          <a:p>
            <a:pPr>
              <a:lnSpc>
                <a:spcPct val="100000"/>
              </a:lnSpc>
            </a:pPr>
            <a:r>
              <a:rPr lang="en" altLang="zh-CN" sz="700" dirty="0">
                <a:solidFill>
                  <a:schemeClr val="accent3">
                    <a:lumMod val="50000"/>
                  </a:schemeClr>
                </a:solidFill>
              </a:rPr>
              <a:t>29 Steinberg L. Risk taking in adolescence: what changes, and why? Annals of the New York Academy of Sciences, 2004, 1021:51–58.</a:t>
            </a:r>
          </a:p>
          <a:p>
            <a:pPr>
              <a:lnSpc>
                <a:spcPct val="100000"/>
              </a:lnSpc>
            </a:pPr>
            <a:r>
              <a:rPr lang="en" altLang="zh-CN" sz="700" dirty="0">
                <a:solidFill>
                  <a:schemeClr val="accent3">
                    <a:lumMod val="50000"/>
                  </a:schemeClr>
                </a:solidFill>
              </a:rPr>
              <a:t>30 Hoffman BR et al. Perceived peer inﬂuence and peer selection on adolescent smoking. Addictive </a:t>
            </a:r>
            <a:r>
              <a:rPr lang="en" altLang="zh-CN" sz="700" dirty="0" err="1">
                <a:solidFill>
                  <a:schemeClr val="accent3">
                    <a:lumMod val="50000"/>
                  </a:schemeClr>
                </a:solidFill>
              </a:rPr>
              <a:t>Behaviours</a:t>
            </a:r>
            <a:r>
              <a:rPr lang="en" altLang="zh-CN" sz="700" dirty="0">
                <a:solidFill>
                  <a:schemeClr val="accent3">
                    <a:lumMod val="50000"/>
                  </a:schemeClr>
                </a:solidFill>
              </a:rPr>
              <a:t>, 2007, 32:1546–1554.</a:t>
            </a:r>
          </a:p>
          <a:p>
            <a:pPr>
              <a:lnSpc>
                <a:spcPct val="100000"/>
              </a:lnSpc>
            </a:pPr>
            <a:r>
              <a:rPr lang="en" altLang="zh-CN" sz="700" dirty="0">
                <a:solidFill>
                  <a:schemeClr val="accent3">
                    <a:lumMod val="50000"/>
                  </a:schemeClr>
                </a:solidFill>
              </a:rPr>
              <a:t>31 </a:t>
            </a:r>
            <a:r>
              <a:rPr lang="en" altLang="zh-CN" sz="700" dirty="0" err="1">
                <a:solidFill>
                  <a:schemeClr val="accent3">
                    <a:lumMod val="50000"/>
                  </a:schemeClr>
                </a:solidFill>
              </a:rPr>
              <a:t>Pollay</a:t>
            </a:r>
            <a:r>
              <a:rPr lang="en" altLang="zh-CN" sz="700" dirty="0">
                <a:solidFill>
                  <a:schemeClr val="accent3">
                    <a:lumMod val="50000"/>
                  </a:schemeClr>
                </a:solidFill>
              </a:rPr>
              <a:t> RW et al. The last straw? Cigarette advertising and realized market shares among youths and adults, 1979–1993. Journal of Marketing, 1996, 60:1–16.</a:t>
            </a:r>
          </a:p>
          <a:p>
            <a:pPr>
              <a:lnSpc>
                <a:spcPct val="100000"/>
              </a:lnSpc>
            </a:pPr>
            <a:r>
              <a:rPr lang="en" altLang="zh-CN" sz="700" dirty="0">
                <a:solidFill>
                  <a:schemeClr val="accent3">
                    <a:lumMod val="50000"/>
                  </a:schemeClr>
                </a:solidFill>
              </a:rPr>
              <a:t>32 </a:t>
            </a:r>
            <a:r>
              <a:rPr lang="en" altLang="zh-CN" sz="700" dirty="0" err="1">
                <a:solidFill>
                  <a:schemeClr val="accent3">
                    <a:lumMod val="50000"/>
                  </a:schemeClr>
                </a:solidFill>
              </a:rPr>
              <a:t>DiFranza</a:t>
            </a:r>
            <a:r>
              <a:rPr lang="en" altLang="zh-CN" sz="700" dirty="0">
                <a:solidFill>
                  <a:schemeClr val="accent3">
                    <a:lumMod val="50000"/>
                  </a:schemeClr>
                </a:solidFill>
              </a:rPr>
              <a:t> JR et al. Symptoms of tobacco dependence after brief intermittent use: the development and assessment of nicotine dependence in youth-2 study. Archives of Pediatric and Adolescent Medicine, 2007, 161:704–710.</a:t>
            </a:r>
          </a:p>
        </p:txBody>
      </p:sp>
    </p:spTree>
    <p:extLst>
      <p:ext uri="{BB962C8B-B14F-4D97-AF65-F5344CB8AC3E}">
        <p14:creationId xmlns:p14="http://schemas.microsoft.com/office/powerpoint/2010/main" val="41209831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2CD3F5-8F6F-8F40-83A8-8A567A5976B1}"/>
              </a:ext>
            </a:extLst>
          </p:cNvPr>
          <p:cNvSpPr>
            <a:spLocks noGrp="1"/>
          </p:cNvSpPr>
          <p:nvPr>
            <p:ph type="title"/>
          </p:nvPr>
        </p:nvSpPr>
        <p:spPr/>
        <p:txBody>
          <a:bodyPr/>
          <a:lstStyle/>
          <a:p>
            <a:r>
              <a:rPr kumimoji="1" lang="zh-CN" altLang="en-US" dirty="0"/>
              <a:t>参考文献</a:t>
            </a:r>
          </a:p>
        </p:txBody>
      </p:sp>
      <p:sp>
        <p:nvSpPr>
          <p:cNvPr id="3" name="内容占位符 2">
            <a:extLst>
              <a:ext uri="{FF2B5EF4-FFF2-40B4-BE49-F238E27FC236}">
                <a16:creationId xmlns:a16="http://schemas.microsoft.com/office/drawing/2014/main" id="{472DC462-419B-B940-BFD9-3A27908FD74D}"/>
              </a:ext>
            </a:extLst>
          </p:cNvPr>
          <p:cNvSpPr>
            <a:spLocks noGrp="1"/>
          </p:cNvSpPr>
          <p:nvPr>
            <p:ph sz="quarter" idx="12"/>
          </p:nvPr>
        </p:nvSpPr>
        <p:spPr/>
        <p:txBody>
          <a:bodyPr>
            <a:noAutofit/>
          </a:bodyPr>
          <a:lstStyle/>
          <a:p>
            <a:pPr>
              <a:lnSpc>
                <a:spcPct val="100000"/>
              </a:lnSpc>
            </a:pPr>
            <a:r>
              <a:rPr lang="en" altLang="zh-CN" sz="700" dirty="0">
                <a:solidFill>
                  <a:schemeClr val="accent3">
                    <a:lumMod val="50000"/>
                  </a:schemeClr>
                </a:solidFill>
              </a:rPr>
              <a:t>33 Panday S et al. Nicotine dependence and withdrawal symptoms among occasional smokers. Journal of Adolescent Health, 2007, 40:144–150.</a:t>
            </a:r>
          </a:p>
          <a:p>
            <a:pPr>
              <a:lnSpc>
                <a:spcPct val="100000"/>
              </a:lnSpc>
            </a:pPr>
            <a:r>
              <a:rPr lang="en" altLang="zh-CN" sz="700" dirty="0">
                <a:solidFill>
                  <a:schemeClr val="accent3">
                    <a:lumMod val="50000"/>
                  </a:schemeClr>
                </a:solidFill>
              </a:rPr>
              <a:t>34 </a:t>
            </a:r>
            <a:r>
              <a:rPr lang="en" altLang="zh-CN" sz="700" dirty="0" err="1">
                <a:solidFill>
                  <a:schemeClr val="accent3">
                    <a:lumMod val="50000"/>
                  </a:schemeClr>
                </a:solidFill>
              </a:rPr>
              <a:t>Wiehe</a:t>
            </a:r>
            <a:r>
              <a:rPr lang="en" altLang="zh-CN" sz="700" dirty="0">
                <a:solidFill>
                  <a:schemeClr val="accent3">
                    <a:lumMod val="50000"/>
                  </a:schemeClr>
                </a:solidFill>
              </a:rPr>
              <a:t> SE et al. A systematic review of school-based smoking prevention trials with long-term follow-up. Journal of Adolescent Health, 2005, 36:162–169.</a:t>
            </a:r>
          </a:p>
          <a:p>
            <a:pPr>
              <a:lnSpc>
                <a:spcPct val="100000"/>
              </a:lnSpc>
            </a:pPr>
            <a:r>
              <a:rPr lang="en" altLang="zh-CN" sz="700" dirty="0">
                <a:solidFill>
                  <a:schemeClr val="accent3">
                    <a:lumMod val="50000"/>
                  </a:schemeClr>
                </a:solidFill>
              </a:rPr>
              <a:t>35 Thomas R, </a:t>
            </a:r>
            <a:r>
              <a:rPr lang="en" altLang="zh-CN" sz="700" dirty="0" err="1">
                <a:solidFill>
                  <a:schemeClr val="accent3">
                    <a:lumMod val="50000"/>
                  </a:schemeClr>
                </a:solidFill>
              </a:rPr>
              <a:t>Perera</a:t>
            </a:r>
            <a:r>
              <a:rPr lang="en" altLang="zh-CN" sz="700" dirty="0">
                <a:solidFill>
                  <a:schemeClr val="accent3">
                    <a:lumMod val="50000"/>
                  </a:schemeClr>
                </a:solidFill>
              </a:rPr>
              <a:t> R. School-based </a:t>
            </a:r>
            <a:r>
              <a:rPr lang="en" altLang="zh-CN" sz="700" dirty="0" err="1">
                <a:solidFill>
                  <a:schemeClr val="accent3">
                    <a:lumMod val="50000"/>
                  </a:schemeClr>
                </a:solidFill>
              </a:rPr>
              <a:t>programmes</a:t>
            </a:r>
            <a:r>
              <a:rPr lang="en" altLang="zh-CN" sz="700" dirty="0">
                <a:solidFill>
                  <a:schemeClr val="accent3">
                    <a:lumMod val="50000"/>
                  </a:schemeClr>
                </a:solidFill>
              </a:rPr>
              <a:t> for preventing smoking. Cochrane Database of Systematic Reviews, 2006, Issue 3, Art. No.: CD001293.</a:t>
            </a:r>
          </a:p>
          <a:p>
            <a:pPr>
              <a:lnSpc>
                <a:spcPct val="100000"/>
              </a:lnSpc>
            </a:pPr>
            <a:r>
              <a:rPr lang="en" altLang="zh-CN" sz="700" dirty="0">
                <a:solidFill>
                  <a:schemeClr val="accent3">
                    <a:lumMod val="50000"/>
                  </a:schemeClr>
                </a:solidFill>
              </a:rPr>
              <a:t>36 Warner KE. The need for, and value of, a multi-level approach to disease prevention: the case for tobacco control. In: Smedley BD, Syme SL, eds. Promoting health: intervention strategies from social and behavioral research. Washington, DC, National Academies Press, 2000.</a:t>
            </a:r>
          </a:p>
          <a:p>
            <a:pPr>
              <a:lnSpc>
                <a:spcPct val="100000"/>
              </a:lnSpc>
            </a:pPr>
            <a:r>
              <a:rPr lang="en" altLang="zh-CN" sz="700" dirty="0">
                <a:solidFill>
                  <a:schemeClr val="accent3">
                    <a:lumMod val="50000"/>
                  </a:schemeClr>
                </a:solidFill>
              </a:rPr>
              <a:t>37 Hammond D et al. Effectiveness of cigarette warning labels in informing smokers about the risks of smoking: ﬁndings from the International Tobacco Control (ITC) Four Country Survey. Tobacco Control, 2006, 15(Suppl. 3):iii19–iii25.</a:t>
            </a:r>
          </a:p>
          <a:p>
            <a:pPr>
              <a:lnSpc>
                <a:spcPct val="100000"/>
              </a:lnSpc>
            </a:pPr>
            <a:r>
              <a:rPr lang="en" altLang="zh-CN" sz="700" dirty="0">
                <a:solidFill>
                  <a:schemeClr val="accent3">
                    <a:lumMod val="50000"/>
                  </a:schemeClr>
                </a:solidFill>
              </a:rPr>
              <a:t>38 Datafolha Instituto de </a:t>
            </a:r>
            <a:r>
              <a:rPr lang="en" altLang="zh-CN" sz="700" dirty="0" err="1">
                <a:solidFill>
                  <a:schemeClr val="accent3">
                    <a:lumMod val="50000"/>
                  </a:schemeClr>
                </a:solidFill>
              </a:rPr>
              <a:t>Pesquisas</a:t>
            </a:r>
            <a:r>
              <a:rPr lang="en" altLang="zh-CN" sz="700" dirty="0">
                <a:solidFill>
                  <a:schemeClr val="accent3">
                    <a:lumMod val="50000"/>
                  </a:schemeClr>
                </a:solidFill>
              </a:rPr>
              <a:t>. 76% </a:t>
            </a:r>
            <a:r>
              <a:rPr lang="en" altLang="zh-CN" sz="700" dirty="0" err="1">
                <a:solidFill>
                  <a:schemeClr val="accent3">
                    <a:lumMod val="50000"/>
                  </a:schemeClr>
                </a:solidFill>
              </a:rPr>
              <a:t>são</a:t>
            </a:r>
            <a:r>
              <a:rPr lang="en" altLang="zh-CN" sz="700" dirty="0">
                <a:solidFill>
                  <a:schemeClr val="accent3">
                    <a:lumMod val="50000"/>
                  </a:schemeClr>
                </a:solidFill>
              </a:rPr>
              <a:t> a favor que </a:t>
            </a:r>
            <a:r>
              <a:rPr lang="en" altLang="zh-CN" sz="700" dirty="0" err="1">
                <a:solidFill>
                  <a:schemeClr val="accent3">
                    <a:lumMod val="50000"/>
                  </a:schemeClr>
                </a:solidFill>
              </a:rPr>
              <a:t>embalagens</a:t>
            </a:r>
            <a:r>
              <a:rPr lang="en" altLang="zh-CN" sz="700" dirty="0">
                <a:solidFill>
                  <a:schemeClr val="accent3">
                    <a:lumMod val="50000"/>
                  </a:schemeClr>
                </a:solidFill>
              </a:rPr>
              <a:t> de cigarros </a:t>
            </a:r>
            <a:r>
              <a:rPr lang="en" altLang="zh-CN" sz="700" dirty="0" err="1">
                <a:solidFill>
                  <a:schemeClr val="accent3">
                    <a:lumMod val="50000"/>
                  </a:schemeClr>
                </a:solidFill>
              </a:rPr>
              <a:t>tragam</a:t>
            </a:r>
            <a:r>
              <a:rPr lang="en" altLang="zh-CN" sz="700" dirty="0">
                <a:solidFill>
                  <a:schemeClr val="accent3">
                    <a:lumMod val="50000"/>
                  </a:schemeClr>
                </a:solidFill>
              </a:rPr>
              <a:t> imagens que </a:t>
            </a:r>
            <a:r>
              <a:rPr lang="en" altLang="zh-CN" sz="700" dirty="0" err="1">
                <a:solidFill>
                  <a:schemeClr val="accent3">
                    <a:lumMod val="50000"/>
                  </a:schemeClr>
                </a:solidFill>
              </a:rPr>
              <a:t>ilustram</a:t>
            </a:r>
            <a:r>
              <a:rPr lang="en" altLang="zh-CN" sz="700" dirty="0">
                <a:solidFill>
                  <a:schemeClr val="accent3">
                    <a:lumMod val="50000"/>
                  </a:schemeClr>
                </a:solidFill>
              </a:rPr>
              <a:t> males </a:t>
            </a:r>
            <a:r>
              <a:rPr lang="en" altLang="zh-CN" sz="700" dirty="0" err="1">
                <a:solidFill>
                  <a:schemeClr val="accent3">
                    <a:lumMod val="50000"/>
                  </a:schemeClr>
                </a:solidFill>
              </a:rPr>
              <a:t>provocados</a:t>
            </a:r>
            <a:r>
              <a:rPr lang="en" altLang="zh-CN" sz="700" dirty="0">
                <a:solidFill>
                  <a:schemeClr val="accent3">
                    <a:lumMod val="50000"/>
                  </a:schemeClr>
                </a:solidFill>
              </a:rPr>
              <a:t> </a:t>
            </a:r>
            <a:r>
              <a:rPr lang="en" altLang="zh-CN" sz="700" dirty="0" err="1">
                <a:solidFill>
                  <a:schemeClr val="accent3">
                    <a:lumMod val="50000"/>
                  </a:schemeClr>
                </a:solidFill>
              </a:rPr>
              <a:t>pelo</a:t>
            </a:r>
            <a:r>
              <a:rPr lang="en" altLang="zh-CN" sz="700" dirty="0">
                <a:solidFill>
                  <a:schemeClr val="accent3">
                    <a:lumMod val="50000"/>
                  </a:schemeClr>
                </a:solidFill>
              </a:rPr>
              <a:t> </a:t>
            </a:r>
            <a:r>
              <a:rPr lang="en" altLang="zh-CN" sz="700" dirty="0" err="1">
                <a:solidFill>
                  <a:schemeClr val="accent3">
                    <a:lumMod val="50000"/>
                  </a:schemeClr>
                </a:solidFill>
              </a:rPr>
              <a:t>fumo</a:t>
            </a:r>
            <a:r>
              <a:rPr lang="en" altLang="zh-CN" sz="700" dirty="0">
                <a:solidFill>
                  <a:schemeClr val="accent3">
                    <a:lumMod val="50000"/>
                  </a:schemeClr>
                </a:solidFill>
              </a:rPr>
              <a:t>; 67% dos </a:t>
            </a:r>
            <a:r>
              <a:rPr lang="en" altLang="zh-CN" sz="700" dirty="0" err="1">
                <a:solidFill>
                  <a:schemeClr val="accent3">
                    <a:lumMod val="50000"/>
                  </a:schemeClr>
                </a:solidFill>
              </a:rPr>
              <a:t>fumantes</a:t>
            </a:r>
            <a:r>
              <a:rPr lang="en" altLang="zh-CN" sz="700" dirty="0">
                <a:solidFill>
                  <a:schemeClr val="accent3">
                    <a:lumMod val="50000"/>
                  </a:schemeClr>
                </a:solidFill>
              </a:rPr>
              <a:t> que </a:t>
            </a:r>
            <a:r>
              <a:rPr lang="en" altLang="zh-CN" sz="700" dirty="0" err="1">
                <a:solidFill>
                  <a:schemeClr val="accent3">
                    <a:lumMod val="50000"/>
                  </a:schemeClr>
                </a:solidFill>
              </a:rPr>
              <a:t>viram</a:t>
            </a:r>
            <a:r>
              <a:rPr lang="en" altLang="zh-CN" sz="700" dirty="0">
                <a:solidFill>
                  <a:schemeClr val="accent3">
                    <a:lumMod val="50000"/>
                  </a:schemeClr>
                </a:solidFill>
              </a:rPr>
              <a:t> as imagens </a:t>
            </a:r>
            <a:r>
              <a:rPr lang="en" altLang="zh-CN" sz="700" dirty="0" err="1">
                <a:solidFill>
                  <a:schemeClr val="accent3">
                    <a:lumMod val="50000"/>
                  </a:schemeClr>
                </a:solidFill>
              </a:rPr>
              <a:t>aﬁrmam</a:t>
            </a:r>
            <a:r>
              <a:rPr lang="en" altLang="zh-CN" sz="700" dirty="0">
                <a:solidFill>
                  <a:schemeClr val="accent3">
                    <a:lumMod val="50000"/>
                  </a:schemeClr>
                </a:solidFill>
              </a:rPr>
              <a:t> </a:t>
            </a:r>
            <a:r>
              <a:rPr lang="en" altLang="zh-CN" sz="700" dirty="0" err="1">
                <a:solidFill>
                  <a:schemeClr val="accent3">
                    <a:lumMod val="50000"/>
                  </a:schemeClr>
                </a:solidFill>
              </a:rPr>
              <a:t>terem</a:t>
            </a:r>
            <a:r>
              <a:rPr lang="en" altLang="zh-CN" sz="700" dirty="0">
                <a:solidFill>
                  <a:schemeClr val="accent3">
                    <a:lumMod val="50000"/>
                  </a:schemeClr>
                </a:solidFill>
              </a:rPr>
              <a:t> </a:t>
            </a:r>
            <a:r>
              <a:rPr lang="en" altLang="zh-CN" sz="700" dirty="0" err="1">
                <a:solidFill>
                  <a:schemeClr val="accent3">
                    <a:lumMod val="50000"/>
                  </a:schemeClr>
                </a:solidFill>
              </a:rPr>
              <a:t>sentido</a:t>
            </a:r>
            <a:r>
              <a:rPr lang="en" altLang="zh-CN" sz="700" dirty="0">
                <a:solidFill>
                  <a:schemeClr val="accent3">
                    <a:lumMod val="50000"/>
                  </a:schemeClr>
                </a:solidFill>
              </a:rPr>
              <a:t> </a:t>
            </a:r>
            <a:r>
              <a:rPr lang="en" altLang="zh-CN" sz="700" dirty="0" err="1">
                <a:solidFill>
                  <a:schemeClr val="accent3">
                    <a:lumMod val="50000"/>
                  </a:schemeClr>
                </a:solidFill>
              </a:rPr>
              <a:t>vontade</a:t>
            </a:r>
            <a:r>
              <a:rPr lang="en" altLang="zh-CN" sz="700" dirty="0">
                <a:solidFill>
                  <a:schemeClr val="accent3">
                    <a:lumMod val="50000"/>
                  </a:schemeClr>
                </a:solidFill>
              </a:rPr>
              <a:t> de </a:t>
            </a:r>
            <a:r>
              <a:rPr lang="en" altLang="zh-CN" sz="700" dirty="0" err="1">
                <a:solidFill>
                  <a:schemeClr val="accent3">
                    <a:lumMod val="50000"/>
                  </a:schemeClr>
                </a:solidFill>
              </a:rPr>
              <a:t>parar</a:t>
            </a:r>
            <a:r>
              <a:rPr lang="en" altLang="zh-CN" sz="700" dirty="0">
                <a:solidFill>
                  <a:schemeClr val="accent3">
                    <a:lumMod val="50000"/>
                  </a:schemeClr>
                </a:solidFill>
              </a:rPr>
              <a:t> de </a:t>
            </a:r>
            <a:r>
              <a:rPr lang="en" altLang="zh-CN" sz="700" dirty="0" err="1">
                <a:solidFill>
                  <a:schemeClr val="accent3">
                    <a:lumMod val="50000"/>
                  </a:schemeClr>
                </a:solidFill>
              </a:rPr>
              <a:t>fumar</a:t>
            </a:r>
            <a:r>
              <a:rPr lang="en" altLang="zh-CN" sz="700" dirty="0">
                <a:solidFill>
                  <a:schemeClr val="accent3">
                    <a:lumMod val="50000"/>
                  </a:schemeClr>
                </a:solidFill>
              </a:rPr>
              <a:t>. </a:t>
            </a:r>
            <a:r>
              <a:rPr lang="en" altLang="zh-CN" sz="700" dirty="0" err="1">
                <a:solidFill>
                  <a:schemeClr val="accent3">
                    <a:lumMod val="50000"/>
                  </a:schemeClr>
                </a:solidFill>
              </a:rPr>
              <a:t>Opinião</a:t>
            </a:r>
            <a:r>
              <a:rPr lang="en" altLang="zh-CN" sz="700" dirty="0">
                <a:solidFill>
                  <a:schemeClr val="accent3">
                    <a:lumMod val="50000"/>
                  </a:schemeClr>
                </a:solidFill>
              </a:rPr>
              <a:t> </a:t>
            </a:r>
            <a:r>
              <a:rPr lang="en" altLang="zh-CN" sz="700" dirty="0" err="1">
                <a:solidFill>
                  <a:schemeClr val="accent3">
                    <a:lumMod val="50000"/>
                  </a:schemeClr>
                </a:solidFill>
              </a:rPr>
              <a:t>pública</a:t>
            </a:r>
            <a:r>
              <a:rPr lang="en" altLang="zh-CN" sz="700" dirty="0">
                <a:solidFill>
                  <a:schemeClr val="accent3">
                    <a:lumMod val="50000"/>
                  </a:schemeClr>
                </a:solidFill>
              </a:rPr>
              <a:t>, 2002 (http://</a:t>
            </a:r>
            <a:r>
              <a:rPr lang="en" altLang="zh-CN" sz="700" dirty="0" err="1">
                <a:solidFill>
                  <a:schemeClr val="accent3">
                    <a:lumMod val="50000"/>
                  </a:schemeClr>
                </a:solidFill>
              </a:rPr>
              <a:t>datafolha.folha.uol.com.br</a:t>
            </a:r>
            <a:r>
              <a:rPr lang="en" altLang="zh-CN" sz="700" dirty="0">
                <a:solidFill>
                  <a:schemeClr val="accent3">
                    <a:lumMod val="50000"/>
                  </a:schemeClr>
                </a:solidFill>
              </a:rPr>
              <a:t>/po/fumo_21042002.shtml, accessed 6 December 2007).</a:t>
            </a:r>
          </a:p>
          <a:p>
            <a:pPr>
              <a:lnSpc>
                <a:spcPct val="100000"/>
              </a:lnSpc>
            </a:pPr>
            <a:r>
              <a:rPr lang="en" altLang="zh-CN" sz="700" dirty="0">
                <a:solidFill>
                  <a:schemeClr val="accent3">
                    <a:lumMod val="50000"/>
                  </a:schemeClr>
                </a:solidFill>
              </a:rPr>
              <a:t>39 World Health Organization. Tobacco warning labels. Factsheet No. 7. Geneva, Framework Convention Alliance for Tobacco Control, 2005 (http://</a:t>
            </a:r>
            <a:r>
              <a:rPr lang="en" altLang="zh-CN" sz="700" dirty="0" err="1">
                <a:solidFill>
                  <a:schemeClr val="accent3">
                    <a:lumMod val="50000"/>
                  </a:schemeClr>
                </a:solidFill>
              </a:rPr>
              <a:t>tobaccofreekids.org</a:t>
            </a:r>
            <a:r>
              <a:rPr lang="en" altLang="zh-CN" sz="700" dirty="0">
                <a:solidFill>
                  <a:schemeClr val="accent3">
                    <a:lumMod val="50000"/>
                  </a:schemeClr>
                </a:solidFill>
              </a:rPr>
              <a:t>/campaign/global/docs/7.pdf, accessed 25 February 2008).</a:t>
            </a:r>
          </a:p>
          <a:p>
            <a:pPr>
              <a:lnSpc>
                <a:spcPct val="100000"/>
              </a:lnSpc>
            </a:pPr>
            <a:r>
              <a:rPr kumimoji="1" lang="en" altLang="zh-CN" sz="700" dirty="0">
                <a:solidFill>
                  <a:schemeClr val="accent3">
                    <a:lumMod val="50000"/>
                  </a:schemeClr>
                </a:solidFill>
              </a:rPr>
              <a:t>40 World Health Organization. WHO Framework Convention on Tobacco Control, Article 11. Geneva, World Health Organization, 2003 (updated reprints 2004, 2005) (http://</a:t>
            </a:r>
            <a:r>
              <a:rPr kumimoji="1" lang="en" altLang="zh-CN" sz="700" dirty="0" err="1">
                <a:solidFill>
                  <a:schemeClr val="accent3">
                    <a:lumMod val="50000"/>
                  </a:schemeClr>
                </a:solidFill>
              </a:rPr>
              <a:t>www.who.int</a:t>
            </a:r>
            <a:r>
              <a:rPr kumimoji="1" lang="en" altLang="zh-CN" sz="700" dirty="0">
                <a:solidFill>
                  <a:schemeClr val="accent3">
                    <a:lumMod val="50000"/>
                  </a:schemeClr>
                </a:solidFill>
              </a:rPr>
              <a:t>/tobacco/framework/</a:t>
            </a:r>
            <a:r>
              <a:rPr kumimoji="1" lang="en" altLang="zh-CN" sz="700" dirty="0" err="1">
                <a:solidFill>
                  <a:schemeClr val="accent3">
                    <a:lumMod val="50000"/>
                  </a:schemeClr>
                </a:solidFill>
              </a:rPr>
              <a:t>WHO_FCTC_english</a:t>
            </a:r>
            <a:r>
              <a:rPr kumimoji="1" lang="en" altLang="zh-CN" sz="700" dirty="0">
                <a:solidFill>
                  <a:schemeClr val="accent3">
                    <a:lumMod val="50000"/>
                  </a:schemeClr>
                </a:solidFill>
              </a:rPr>
              <a:t>. pdf, accessed 21 March 2008).</a:t>
            </a:r>
          </a:p>
          <a:p>
            <a:pPr>
              <a:lnSpc>
                <a:spcPct val="100000"/>
              </a:lnSpc>
            </a:pPr>
            <a:r>
              <a:rPr kumimoji="1" lang="en" altLang="zh-CN" sz="700" dirty="0">
                <a:solidFill>
                  <a:schemeClr val="accent3">
                    <a:lumMod val="50000"/>
                  </a:schemeClr>
                </a:solidFill>
              </a:rPr>
              <a:t>41 World Health Organization. Tobacco: deadly in any form or disguise. Geneva, World Health Organization, 2006 (http://</a:t>
            </a:r>
            <a:r>
              <a:rPr kumimoji="1" lang="en" altLang="zh-CN" sz="700" dirty="0" err="1">
                <a:solidFill>
                  <a:schemeClr val="accent3">
                    <a:lumMod val="50000"/>
                  </a:schemeClr>
                </a:solidFill>
              </a:rPr>
              <a:t>www.who.int</a:t>
            </a:r>
            <a:r>
              <a:rPr kumimoji="1" lang="en" altLang="zh-CN" sz="700" dirty="0">
                <a:solidFill>
                  <a:schemeClr val="accent3">
                    <a:lumMod val="50000"/>
                  </a:schemeClr>
                </a:solidFill>
              </a:rPr>
              <a:t>/tobacco/communications/events/</a:t>
            </a:r>
            <a:r>
              <a:rPr kumimoji="1" lang="en" altLang="zh-CN" sz="700" dirty="0" err="1">
                <a:solidFill>
                  <a:schemeClr val="accent3">
                    <a:lumMod val="50000"/>
                  </a:schemeClr>
                </a:solidFill>
              </a:rPr>
              <a:t>wntd</a:t>
            </a:r>
            <a:r>
              <a:rPr kumimoji="1" lang="en" altLang="zh-CN" sz="700" dirty="0">
                <a:solidFill>
                  <a:schemeClr val="accent3">
                    <a:lumMod val="50000"/>
                  </a:schemeClr>
                </a:solidFill>
              </a:rPr>
              <a:t>/2006/</a:t>
            </a:r>
            <a:r>
              <a:rPr kumimoji="1" lang="en" altLang="zh-CN" sz="700" dirty="0" err="1">
                <a:solidFill>
                  <a:schemeClr val="accent3">
                    <a:lumMod val="50000"/>
                  </a:schemeClr>
                </a:solidFill>
              </a:rPr>
              <a:t>Tﬁ_Rapport.pdf</a:t>
            </a:r>
            <a:r>
              <a:rPr kumimoji="1" lang="en" altLang="zh-CN" sz="700" dirty="0">
                <a:solidFill>
                  <a:schemeClr val="accent3">
                    <a:lumMod val="50000"/>
                  </a:schemeClr>
                </a:solidFill>
              </a:rPr>
              <a:t>, accessed 21 March 2008).</a:t>
            </a:r>
          </a:p>
          <a:p>
            <a:pPr>
              <a:lnSpc>
                <a:spcPct val="100000"/>
              </a:lnSpc>
            </a:pPr>
            <a:r>
              <a:rPr kumimoji="1" lang="en" altLang="zh-CN" sz="700" dirty="0">
                <a:solidFill>
                  <a:schemeClr val="accent3">
                    <a:lumMod val="50000"/>
                  </a:schemeClr>
                </a:solidFill>
              </a:rPr>
              <a:t>42 World Health Organization. WHO Framework Convention on Tobacco Control, Article 12. Geneva, World Health Organization, 2003 (updated reprints 2004, 2005) (http://</a:t>
            </a:r>
            <a:r>
              <a:rPr kumimoji="1" lang="en" altLang="zh-CN" sz="700" dirty="0" err="1">
                <a:solidFill>
                  <a:schemeClr val="accent3">
                    <a:lumMod val="50000"/>
                  </a:schemeClr>
                </a:solidFill>
              </a:rPr>
              <a:t>www.who.int</a:t>
            </a:r>
            <a:r>
              <a:rPr kumimoji="1" lang="en" altLang="zh-CN" sz="700" dirty="0">
                <a:solidFill>
                  <a:schemeClr val="accent3">
                    <a:lumMod val="50000"/>
                  </a:schemeClr>
                </a:solidFill>
              </a:rPr>
              <a:t>/tobacco/framework/</a:t>
            </a:r>
            <a:r>
              <a:rPr kumimoji="1" lang="en" altLang="zh-CN" sz="700" dirty="0" err="1">
                <a:solidFill>
                  <a:schemeClr val="accent3">
                    <a:lumMod val="50000"/>
                  </a:schemeClr>
                </a:solidFill>
              </a:rPr>
              <a:t>WHO_FCTC_english</a:t>
            </a:r>
            <a:r>
              <a:rPr kumimoji="1" lang="en" altLang="zh-CN" sz="700" dirty="0">
                <a:solidFill>
                  <a:schemeClr val="accent3">
                    <a:lumMod val="50000"/>
                  </a:schemeClr>
                </a:solidFill>
              </a:rPr>
              <a:t>. pdf, accessed 21 March 2008).</a:t>
            </a:r>
          </a:p>
          <a:p>
            <a:pPr>
              <a:lnSpc>
                <a:spcPct val="100000"/>
              </a:lnSpc>
            </a:pPr>
            <a:r>
              <a:rPr kumimoji="1" lang="en" altLang="zh-CN" sz="700" dirty="0">
                <a:solidFill>
                  <a:schemeClr val="accent3">
                    <a:lumMod val="50000"/>
                  </a:schemeClr>
                </a:solidFill>
              </a:rPr>
              <a:t>43 Siegel M, </a:t>
            </a:r>
            <a:r>
              <a:rPr kumimoji="1" lang="en" altLang="zh-CN" sz="700" dirty="0" err="1">
                <a:solidFill>
                  <a:schemeClr val="accent3">
                    <a:lumMod val="50000"/>
                  </a:schemeClr>
                </a:solidFill>
              </a:rPr>
              <a:t>Biener</a:t>
            </a:r>
            <a:r>
              <a:rPr kumimoji="1" lang="en" altLang="zh-CN" sz="700" dirty="0">
                <a:solidFill>
                  <a:schemeClr val="accent3">
                    <a:lumMod val="50000"/>
                  </a:schemeClr>
                </a:solidFill>
              </a:rPr>
              <a:t> L. The impact of an antismoking media campaign on progression to established smoking: results of a longitudinal youth study. American Journal of Public Health, 2000, 90:380–386.</a:t>
            </a:r>
          </a:p>
          <a:p>
            <a:pPr>
              <a:lnSpc>
                <a:spcPct val="100000"/>
              </a:lnSpc>
            </a:pPr>
            <a:r>
              <a:rPr lang="en" altLang="zh-CN" sz="700" dirty="0">
                <a:solidFill>
                  <a:schemeClr val="accent3">
                    <a:lumMod val="50000"/>
                  </a:schemeClr>
                </a:solidFill>
              </a:rPr>
              <a:t>44 McVey D, Stapleton J. Can anti-smoking television advertising affect smoking </a:t>
            </a:r>
            <a:r>
              <a:rPr lang="en" altLang="zh-CN" sz="700" dirty="0" err="1">
                <a:solidFill>
                  <a:schemeClr val="accent3">
                    <a:lumMod val="50000"/>
                  </a:schemeClr>
                </a:solidFill>
              </a:rPr>
              <a:t>behaviour</a:t>
            </a:r>
            <a:r>
              <a:rPr lang="en" altLang="zh-CN" sz="700" dirty="0">
                <a:solidFill>
                  <a:schemeClr val="accent3">
                    <a:lumMod val="50000"/>
                  </a:schemeClr>
                </a:solidFill>
              </a:rPr>
              <a:t>? Controlled trial of the Health Education Authority for England’s anti-smoking TV campaign. Tobacco Control, 2000, 9(3):273–282.</a:t>
            </a:r>
          </a:p>
          <a:p>
            <a:pPr>
              <a:lnSpc>
                <a:spcPct val="100000"/>
              </a:lnSpc>
            </a:pPr>
            <a:r>
              <a:rPr lang="en" altLang="zh-CN" sz="700" dirty="0">
                <a:solidFill>
                  <a:schemeClr val="accent3">
                    <a:lumMod val="50000"/>
                  </a:schemeClr>
                </a:solidFill>
              </a:rPr>
              <a:t>45 Wakeﬁeld M et al. Effect of televised, tobacco company-funded smoking prevention advertising on youth smoking-related beliefs, intentions, and behavior. American Journal of Public Health, 2006, 96:2154–2160.</a:t>
            </a:r>
          </a:p>
          <a:p>
            <a:pPr>
              <a:lnSpc>
                <a:spcPct val="100000"/>
              </a:lnSpc>
            </a:pPr>
            <a:r>
              <a:rPr lang="en" altLang="zh-CN" sz="700" dirty="0">
                <a:solidFill>
                  <a:schemeClr val="accent3">
                    <a:lumMod val="50000"/>
                  </a:schemeClr>
                </a:solidFill>
              </a:rPr>
              <a:t>46 American Cancer Society. American Cancer Society/UICC Tobacco Control Strategy Planning Guide #4. Enforcing Strong Smoke-free Laws: The Advocate’s Guide to Enforcement Strategies. Atlanta, American Cancer Society, 2006.</a:t>
            </a:r>
          </a:p>
          <a:p>
            <a:pPr>
              <a:lnSpc>
                <a:spcPct val="100000"/>
              </a:lnSpc>
            </a:pPr>
            <a:r>
              <a:rPr lang="en" altLang="zh-CN" sz="700" dirty="0">
                <a:solidFill>
                  <a:schemeClr val="accent3">
                    <a:lumMod val="50000"/>
                  </a:schemeClr>
                </a:solidFill>
              </a:rPr>
              <a:t>47 World Health Organization. WHO Framework Convention on Tobacco Control, Article 13. Geneva, World Health Organization, 2003 (updated reprints 2004, 2005) (http://</a:t>
            </a:r>
            <a:r>
              <a:rPr lang="en" altLang="zh-CN" sz="700" dirty="0" err="1">
                <a:solidFill>
                  <a:schemeClr val="accent3">
                    <a:lumMod val="50000"/>
                  </a:schemeClr>
                </a:solidFill>
              </a:rPr>
              <a:t>www.who.int</a:t>
            </a:r>
            <a:r>
              <a:rPr lang="en" altLang="zh-CN" sz="700" dirty="0">
                <a:solidFill>
                  <a:schemeClr val="accent3">
                    <a:lumMod val="50000"/>
                  </a:schemeClr>
                </a:solidFill>
              </a:rPr>
              <a:t>/tobacco/framework/</a:t>
            </a:r>
            <a:r>
              <a:rPr lang="en" altLang="zh-CN" sz="700" dirty="0" err="1">
                <a:solidFill>
                  <a:schemeClr val="accent3">
                    <a:lumMod val="50000"/>
                  </a:schemeClr>
                </a:solidFill>
              </a:rPr>
              <a:t>WHO_FCTC_english</a:t>
            </a:r>
            <a:r>
              <a:rPr lang="en" altLang="zh-CN" sz="700" dirty="0">
                <a:solidFill>
                  <a:schemeClr val="accent3">
                    <a:lumMod val="50000"/>
                  </a:schemeClr>
                </a:solidFill>
              </a:rPr>
              <a:t>. pdf, accessed 21 March 2008).</a:t>
            </a:r>
          </a:p>
          <a:p>
            <a:pPr>
              <a:lnSpc>
                <a:spcPct val="100000"/>
              </a:lnSpc>
            </a:pPr>
            <a:r>
              <a:rPr lang="en" altLang="zh-CN" sz="700" dirty="0">
                <a:solidFill>
                  <a:schemeClr val="accent3">
                    <a:lumMod val="50000"/>
                  </a:schemeClr>
                </a:solidFill>
              </a:rPr>
              <a:t>48 Borland RM. Advertising, media and the tobacco epidemic. In: China tobacco control report. Beijing, Ministry of Health, People’s Republic of China, 2007 (http://</a:t>
            </a:r>
            <a:r>
              <a:rPr lang="en" altLang="zh-CN" sz="700" dirty="0" err="1">
                <a:solidFill>
                  <a:schemeClr val="accent3">
                    <a:lumMod val="50000"/>
                  </a:schemeClr>
                </a:solidFill>
              </a:rPr>
              <a:t>tobaccofreecenter.org</a:t>
            </a:r>
            <a:r>
              <a:rPr lang="en" altLang="zh-CN" sz="700" dirty="0">
                <a:solidFill>
                  <a:schemeClr val="accent3">
                    <a:lumMod val="50000"/>
                  </a:schemeClr>
                </a:solidFill>
              </a:rPr>
              <a:t>/ﬁles/pdfs/</a:t>
            </a:r>
            <a:r>
              <a:rPr lang="en" altLang="zh-CN" sz="700" dirty="0" err="1">
                <a:solidFill>
                  <a:schemeClr val="accent3">
                    <a:lumMod val="50000"/>
                  </a:schemeClr>
                </a:solidFill>
              </a:rPr>
              <a:t>reports_articles</a:t>
            </a:r>
            <a:r>
              <a:rPr lang="en" altLang="zh-CN" sz="700" dirty="0">
                <a:solidFill>
                  <a:schemeClr val="accent3">
                    <a:lumMod val="50000"/>
                  </a:schemeClr>
                </a:solidFill>
              </a:rPr>
              <a:t>/2007%20 China%20MOH%20Tobacco%20Control%20Report.pdf, accessed 21 February 2008).</a:t>
            </a:r>
            <a:endParaRPr kumimoji="1" lang="zh-CN" altLang="en-US" sz="700" dirty="0">
              <a:solidFill>
                <a:schemeClr val="accent3">
                  <a:lumMod val="50000"/>
                </a:schemeClr>
              </a:solidFill>
            </a:endParaRPr>
          </a:p>
        </p:txBody>
      </p:sp>
    </p:spTree>
    <p:extLst>
      <p:ext uri="{BB962C8B-B14F-4D97-AF65-F5344CB8AC3E}">
        <p14:creationId xmlns:p14="http://schemas.microsoft.com/office/powerpoint/2010/main" val="28308172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E52D8B-7315-8747-B2A1-C80D43D5B8BD}"/>
              </a:ext>
            </a:extLst>
          </p:cNvPr>
          <p:cNvSpPr>
            <a:spLocks noGrp="1"/>
          </p:cNvSpPr>
          <p:nvPr>
            <p:ph type="title"/>
          </p:nvPr>
        </p:nvSpPr>
        <p:spPr/>
        <p:txBody>
          <a:bodyPr/>
          <a:lstStyle/>
          <a:p>
            <a:r>
              <a:rPr kumimoji="1" lang="zh-CN" altLang="en-US" dirty="0"/>
              <a:t>参考文献</a:t>
            </a:r>
          </a:p>
        </p:txBody>
      </p:sp>
      <p:sp>
        <p:nvSpPr>
          <p:cNvPr id="3" name="内容占位符 2">
            <a:extLst>
              <a:ext uri="{FF2B5EF4-FFF2-40B4-BE49-F238E27FC236}">
                <a16:creationId xmlns:a16="http://schemas.microsoft.com/office/drawing/2014/main" id="{61098DB9-B981-3847-A141-FDA6775AD260}"/>
              </a:ext>
            </a:extLst>
          </p:cNvPr>
          <p:cNvSpPr>
            <a:spLocks noGrp="1"/>
          </p:cNvSpPr>
          <p:nvPr>
            <p:ph sz="quarter" idx="12"/>
          </p:nvPr>
        </p:nvSpPr>
        <p:spPr/>
        <p:txBody>
          <a:bodyPr>
            <a:normAutofit fontScale="40000" lnSpcReduction="20000"/>
          </a:bodyPr>
          <a:lstStyle/>
          <a:p>
            <a:pPr>
              <a:lnSpc>
                <a:spcPct val="120000"/>
              </a:lnSpc>
            </a:pPr>
            <a:r>
              <a:rPr lang="en" altLang="zh-CN" dirty="0">
                <a:solidFill>
                  <a:schemeClr val="accent3">
                    <a:lumMod val="50000"/>
                  </a:schemeClr>
                </a:solidFill>
              </a:rPr>
              <a:t>49 </a:t>
            </a:r>
            <a:r>
              <a:rPr lang="en" altLang="zh-CN" dirty="0" err="1">
                <a:solidFill>
                  <a:schemeClr val="accent3">
                    <a:lumMod val="50000"/>
                  </a:schemeClr>
                </a:solidFill>
              </a:rPr>
              <a:t>Saffer</a:t>
            </a:r>
            <a:r>
              <a:rPr lang="en" altLang="zh-CN" dirty="0">
                <a:solidFill>
                  <a:schemeClr val="accent3">
                    <a:lumMod val="50000"/>
                  </a:schemeClr>
                </a:solidFill>
              </a:rPr>
              <a:t> H, </a:t>
            </a:r>
            <a:r>
              <a:rPr lang="en" altLang="zh-CN" dirty="0" err="1">
                <a:solidFill>
                  <a:schemeClr val="accent3">
                    <a:lumMod val="50000"/>
                  </a:schemeClr>
                </a:solidFill>
              </a:rPr>
              <a:t>Chaloupka</a:t>
            </a:r>
            <a:r>
              <a:rPr lang="en" altLang="zh-CN" dirty="0">
                <a:solidFill>
                  <a:schemeClr val="accent3">
                    <a:lumMod val="50000"/>
                  </a:schemeClr>
                </a:solidFill>
              </a:rPr>
              <a:t> F. The effect of tobacco advertising bans on tobacco consumption. Journal of Health </a:t>
            </a:r>
            <a:r>
              <a:rPr lang="en" altLang="zh-CN" dirty="0" err="1">
                <a:solidFill>
                  <a:schemeClr val="accent3">
                    <a:lumMod val="50000"/>
                  </a:schemeClr>
                </a:solidFill>
              </a:rPr>
              <a:t>Econonomics</a:t>
            </a:r>
            <a:r>
              <a:rPr lang="en" altLang="zh-CN" dirty="0">
                <a:solidFill>
                  <a:schemeClr val="accent3">
                    <a:lumMod val="50000"/>
                  </a:schemeClr>
                </a:solidFill>
              </a:rPr>
              <a:t>, 2000, 19:1117–1137.</a:t>
            </a:r>
          </a:p>
          <a:p>
            <a:pPr>
              <a:lnSpc>
                <a:spcPct val="120000"/>
              </a:lnSpc>
            </a:pPr>
            <a:r>
              <a:rPr lang="en" altLang="zh-CN" dirty="0">
                <a:solidFill>
                  <a:schemeClr val="accent3">
                    <a:lumMod val="50000"/>
                  </a:schemeClr>
                </a:solidFill>
              </a:rPr>
              <a:t>50 Government of Great Britain. Select Committee on Health. Second report. London, House of Commons, 2000 (http://</a:t>
            </a:r>
            <a:r>
              <a:rPr lang="en" altLang="zh-CN" dirty="0" err="1">
                <a:solidFill>
                  <a:schemeClr val="accent3">
                    <a:lumMod val="50000"/>
                  </a:schemeClr>
                </a:solidFill>
              </a:rPr>
              <a:t>www.parliament.the</a:t>
            </a:r>
            <a:r>
              <a:rPr lang="en" altLang="zh-CN" dirty="0">
                <a:solidFill>
                  <a:schemeClr val="accent3">
                    <a:lumMod val="50000"/>
                  </a:schemeClr>
                </a:solidFill>
              </a:rPr>
              <a:t>-stationery-</a:t>
            </a:r>
            <a:r>
              <a:rPr lang="en" altLang="zh-CN" dirty="0" err="1">
                <a:solidFill>
                  <a:schemeClr val="accent3">
                    <a:lumMod val="50000"/>
                  </a:schemeClr>
                </a:solidFill>
              </a:rPr>
              <a:t>ofﬁce.co.uk</a:t>
            </a:r>
            <a:r>
              <a:rPr lang="en" altLang="zh-CN" dirty="0">
                <a:solidFill>
                  <a:schemeClr val="accent3">
                    <a:lumMod val="50000"/>
                  </a:schemeClr>
                </a:solidFill>
              </a:rPr>
              <a:t>/pa/cm199900/</a:t>
            </a:r>
            <a:r>
              <a:rPr lang="en" altLang="zh-CN" dirty="0" err="1">
                <a:solidFill>
                  <a:schemeClr val="accent3">
                    <a:lumMod val="50000"/>
                  </a:schemeClr>
                </a:solidFill>
              </a:rPr>
              <a:t>cmselect</a:t>
            </a:r>
            <a:r>
              <a:rPr lang="en" altLang="zh-CN" dirty="0">
                <a:solidFill>
                  <a:schemeClr val="accent3">
                    <a:lumMod val="50000"/>
                  </a:schemeClr>
                </a:solidFill>
              </a:rPr>
              <a:t>/</a:t>
            </a:r>
            <a:r>
              <a:rPr lang="en" altLang="zh-CN" dirty="0" err="1">
                <a:solidFill>
                  <a:schemeClr val="accent3">
                    <a:lumMod val="50000"/>
                  </a:schemeClr>
                </a:solidFill>
              </a:rPr>
              <a:t>cmhealth</a:t>
            </a:r>
            <a:r>
              <a:rPr lang="en" altLang="zh-CN" dirty="0">
                <a:solidFill>
                  <a:schemeClr val="accent3">
                    <a:lumMod val="50000"/>
                  </a:schemeClr>
                </a:solidFill>
              </a:rPr>
              <a:t>/27/2701.htm, accessed 25 February 2008).</a:t>
            </a:r>
          </a:p>
          <a:p>
            <a:pPr>
              <a:lnSpc>
                <a:spcPct val="120000"/>
              </a:lnSpc>
            </a:pPr>
            <a:r>
              <a:rPr lang="en" altLang="zh-CN" dirty="0">
                <a:solidFill>
                  <a:schemeClr val="accent3">
                    <a:lumMod val="50000"/>
                  </a:schemeClr>
                </a:solidFill>
              </a:rPr>
              <a:t>51 </a:t>
            </a:r>
            <a:r>
              <a:rPr lang="en" altLang="zh-CN" dirty="0" err="1">
                <a:solidFill>
                  <a:schemeClr val="accent3">
                    <a:lumMod val="50000"/>
                  </a:schemeClr>
                </a:solidFill>
              </a:rPr>
              <a:t>Saffer</a:t>
            </a:r>
            <a:r>
              <a:rPr lang="en" altLang="zh-CN" dirty="0">
                <a:solidFill>
                  <a:schemeClr val="accent3">
                    <a:lumMod val="50000"/>
                  </a:schemeClr>
                </a:solidFill>
              </a:rPr>
              <a:t> H. Tobacco advertising and promotion. In: Jha P, </a:t>
            </a:r>
            <a:r>
              <a:rPr lang="en" altLang="zh-CN" dirty="0" err="1">
                <a:solidFill>
                  <a:schemeClr val="accent3">
                    <a:lumMod val="50000"/>
                  </a:schemeClr>
                </a:solidFill>
              </a:rPr>
              <a:t>Chaloupka</a:t>
            </a:r>
            <a:r>
              <a:rPr lang="en" altLang="zh-CN" dirty="0">
                <a:solidFill>
                  <a:schemeClr val="accent3">
                    <a:lumMod val="50000"/>
                  </a:schemeClr>
                </a:solidFill>
              </a:rPr>
              <a:t> FJ, eds. Tobacco control in developing countries. Oxford, Oxford University Press, 2000:215–236.</a:t>
            </a:r>
          </a:p>
          <a:p>
            <a:pPr>
              <a:lnSpc>
                <a:spcPct val="120000"/>
              </a:lnSpc>
            </a:pPr>
            <a:r>
              <a:rPr lang="en" altLang="zh-CN" dirty="0">
                <a:solidFill>
                  <a:schemeClr val="accent3">
                    <a:lumMod val="50000"/>
                  </a:schemeClr>
                </a:solidFill>
              </a:rPr>
              <a:t>52 World Bank. Tobacco control at a glance. Washington, DC, World Bank, 2003 (http://</a:t>
            </a:r>
            <a:r>
              <a:rPr lang="en" altLang="zh-CN" dirty="0" err="1">
                <a:solidFill>
                  <a:schemeClr val="accent3">
                    <a:lumMod val="50000"/>
                  </a:schemeClr>
                </a:solidFill>
              </a:rPr>
              <a:t>siteresources.worldbank.org</a:t>
            </a:r>
            <a:r>
              <a:rPr lang="en" altLang="zh-CN" dirty="0">
                <a:solidFill>
                  <a:schemeClr val="accent3">
                    <a:lumMod val="50000"/>
                  </a:schemeClr>
                </a:solidFill>
              </a:rPr>
              <a:t>/ INTPHAAG/Resources/AAGTobacControlEngv46-03.pdf, accessed 25 February 2008).</a:t>
            </a:r>
          </a:p>
          <a:p>
            <a:pPr>
              <a:lnSpc>
                <a:spcPct val="120000"/>
              </a:lnSpc>
            </a:pPr>
            <a:r>
              <a:rPr lang="en" altLang="zh-CN" dirty="0">
                <a:solidFill>
                  <a:schemeClr val="accent3">
                    <a:lumMod val="50000"/>
                  </a:schemeClr>
                </a:solidFill>
              </a:rPr>
              <a:t>53 Jha P, </a:t>
            </a:r>
            <a:r>
              <a:rPr lang="en" altLang="zh-CN" dirty="0" err="1">
                <a:solidFill>
                  <a:schemeClr val="accent3">
                    <a:lumMod val="50000"/>
                  </a:schemeClr>
                </a:solidFill>
              </a:rPr>
              <a:t>Chaloupka</a:t>
            </a:r>
            <a:r>
              <a:rPr lang="en" altLang="zh-CN" dirty="0">
                <a:solidFill>
                  <a:schemeClr val="accent3">
                    <a:lumMod val="50000"/>
                  </a:schemeClr>
                </a:solidFill>
              </a:rPr>
              <a:t> FJ, eds. Curbing the epidemic: governments and the economics of tobacco control. Washington, DC, World Bank, 1999 (http://</a:t>
            </a:r>
            <a:r>
              <a:rPr lang="en" altLang="zh-CN" dirty="0" err="1">
                <a:solidFill>
                  <a:schemeClr val="accent3">
                    <a:lumMod val="50000"/>
                  </a:schemeClr>
                </a:solidFill>
              </a:rPr>
              <a:t>www.usaid.gov</a:t>
            </a:r>
            <a:r>
              <a:rPr lang="en" altLang="zh-CN" dirty="0">
                <a:solidFill>
                  <a:schemeClr val="accent3">
                    <a:lumMod val="50000"/>
                  </a:schemeClr>
                </a:solidFill>
              </a:rPr>
              <a:t>/policy/ads/200/</a:t>
            </a:r>
            <a:r>
              <a:rPr lang="en" altLang="zh-CN" dirty="0" err="1">
                <a:solidFill>
                  <a:schemeClr val="accent3">
                    <a:lumMod val="50000"/>
                  </a:schemeClr>
                </a:solidFill>
              </a:rPr>
              <a:t>tobacco.pdf</a:t>
            </a:r>
            <a:r>
              <a:rPr lang="en" altLang="zh-CN" dirty="0">
                <a:solidFill>
                  <a:schemeClr val="accent3">
                    <a:lumMod val="50000"/>
                  </a:schemeClr>
                </a:solidFill>
              </a:rPr>
              <a:t>, accessed 25 February 2008).</a:t>
            </a:r>
          </a:p>
          <a:p>
            <a:pPr>
              <a:lnSpc>
                <a:spcPct val="120000"/>
              </a:lnSpc>
            </a:pPr>
            <a:r>
              <a:rPr lang="en" altLang="zh-CN" dirty="0">
                <a:solidFill>
                  <a:schemeClr val="accent3">
                    <a:lumMod val="50000"/>
                  </a:schemeClr>
                </a:solidFill>
              </a:rPr>
              <a:t>54 World Health Organization. WHO report on the global tobacco epidemic, 2008: the MPOWER package. Geneva, World Health Organization, 2008. (http://</a:t>
            </a:r>
            <a:r>
              <a:rPr lang="en" altLang="zh-CN" dirty="0" err="1">
                <a:solidFill>
                  <a:schemeClr val="accent3">
                    <a:lumMod val="50000"/>
                  </a:schemeClr>
                </a:solidFill>
              </a:rPr>
              <a:t>www.who.int</a:t>
            </a:r>
            <a:r>
              <a:rPr lang="en" altLang="zh-CN" dirty="0">
                <a:solidFill>
                  <a:schemeClr val="accent3">
                    <a:lumMod val="50000"/>
                  </a:schemeClr>
                </a:solidFill>
              </a:rPr>
              <a:t>/tobacco/</a:t>
            </a:r>
            <a:r>
              <a:rPr lang="en" altLang="zh-CN" dirty="0" err="1">
                <a:solidFill>
                  <a:schemeClr val="accent3">
                    <a:lumMod val="50000"/>
                  </a:schemeClr>
                </a:solidFill>
              </a:rPr>
              <a:t>mpower</a:t>
            </a:r>
            <a:r>
              <a:rPr lang="en" altLang="zh-CN" dirty="0">
                <a:solidFill>
                  <a:schemeClr val="accent3">
                    <a:lumMod val="50000"/>
                  </a:schemeClr>
                </a:solidFill>
              </a:rPr>
              <a:t>/</a:t>
            </a:r>
            <a:r>
              <a:rPr lang="en" altLang="zh-CN" dirty="0" err="1">
                <a:solidFill>
                  <a:schemeClr val="accent3">
                    <a:lumMod val="50000"/>
                  </a:schemeClr>
                </a:solidFill>
              </a:rPr>
              <a:t>en</a:t>
            </a:r>
            <a:r>
              <a:rPr lang="en" altLang="zh-CN" dirty="0">
                <a:solidFill>
                  <a:schemeClr val="accent3">
                    <a:lumMod val="50000"/>
                  </a:schemeClr>
                </a:solidFill>
              </a:rPr>
              <a:t>/</a:t>
            </a:r>
            <a:r>
              <a:rPr lang="en" altLang="zh-CN" dirty="0" err="1">
                <a:solidFill>
                  <a:schemeClr val="accent3">
                    <a:lumMod val="50000"/>
                  </a:schemeClr>
                </a:solidFill>
              </a:rPr>
              <a:t>index.html</a:t>
            </a:r>
            <a:r>
              <a:rPr lang="en" altLang="zh-CN" dirty="0">
                <a:solidFill>
                  <a:schemeClr val="accent3">
                    <a:lumMod val="50000"/>
                  </a:schemeClr>
                </a:solidFill>
              </a:rPr>
              <a:t>, accessed 21 March 2008:tables 2.1.2, 2.2.2, 2.3.2, 2.4.2, 2.5.2, 2.6.2).</a:t>
            </a:r>
          </a:p>
          <a:p>
            <a:pPr>
              <a:lnSpc>
                <a:spcPct val="120000"/>
              </a:lnSpc>
            </a:pPr>
            <a:r>
              <a:rPr lang="en" altLang="zh-CN" dirty="0">
                <a:solidFill>
                  <a:schemeClr val="accent3">
                    <a:lumMod val="50000"/>
                  </a:schemeClr>
                </a:solidFill>
              </a:rPr>
              <a:t>55 Jha P et al. Tobacco addiction. In: Jamison D et al., eds. Disease control priorities in developing countries. Washington, DC, World Bank, 2006.</a:t>
            </a:r>
          </a:p>
          <a:p>
            <a:pPr>
              <a:lnSpc>
                <a:spcPct val="120000"/>
              </a:lnSpc>
            </a:pPr>
            <a:r>
              <a:rPr lang="en" altLang="zh-CN" dirty="0">
                <a:solidFill>
                  <a:schemeClr val="accent3">
                    <a:lumMod val="50000"/>
                  </a:schemeClr>
                </a:solidFill>
              </a:rPr>
              <a:t>56 </a:t>
            </a:r>
            <a:r>
              <a:rPr lang="en" altLang="zh-CN" dirty="0" err="1">
                <a:solidFill>
                  <a:schemeClr val="accent3">
                    <a:lumMod val="50000"/>
                  </a:schemeClr>
                </a:solidFill>
              </a:rPr>
              <a:t>Chaloupka</a:t>
            </a:r>
            <a:r>
              <a:rPr lang="en" altLang="zh-CN" dirty="0">
                <a:solidFill>
                  <a:schemeClr val="accent3">
                    <a:lumMod val="50000"/>
                  </a:schemeClr>
                </a:solidFill>
              </a:rPr>
              <a:t> FJ et al. The taxation of tobacco products. In: Jha P, </a:t>
            </a:r>
            <a:r>
              <a:rPr lang="en" altLang="zh-CN" dirty="0" err="1">
                <a:solidFill>
                  <a:schemeClr val="accent3">
                    <a:lumMod val="50000"/>
                  </a:schemeClr>
                </a:solidFill>
              </a:rPr>
              <a:t>Chaloupka</a:t>
            </a:r>
            <a:r>
              <a:rPr lang="en" altLang="zh-CN" dirty="0">
                <a:solidFill>
                  <a:schemeClr val="accent3">
                    <a:lumMod val="50000"/>
                  </a:schemeClr>
                </a:solidFill>
              </a:rPr>
              <a:t> FJ, eds. Tobacco control in developing countries. Oxford, Oxford University Press, 2000:2737–2772.</a:t>
            </a:r>
          </a:p>
          <a:p>
            <a:pPr>
              <a:lnSpc>
                <a:spcPct val="120000"/>
              </a:lnSpc>
            </a:pPr>
            <a:r>
              <a:rPr lang="en" altLang="zh-CN" dirty="0">
                <a:solidFill>
                  <a:schemeClr val="accent3">
                    <a:lumMod val="50000"/>
                  </a:schemeClr>
                </a:solidFill>
              </a:rPr>
              <a:t>57 van </a:t>
            </a:r>
            <a:r>
              <a:rPr lang="en" altLang="zh-CN" dirty="0" err="1">
                <a:solidFill>
                  <a:schemeClr val="accent3">
                    <a:lumMod val="50000"/>
                  </a:schemeClr>
                </a:solidFill>
              </a:rPr>
              <a:t>Walbeek</a:t>
            </a:r>
            <a:r>
              <a:rPr lang="en" altLang="zh-CN" dirty="0">
                <a:solidFill>
                  <a:schemeClr val="accent3">
                    <a:lumMod val="50000"/>
                  </a:schemeClr>
                </a:solidFill>
              </a:rPr>
              <a:t> C. Tobacco excise taxation in South Africa: tools for advancing tobacco control in the </a:t>
            </a:r>
            <a:r>
              <a:rPr lang="en" altLang="zh-CN" dirty="0" err="1">
                <a:solidFill>
                  <a:schemeClr val="accent3">
                    <a:lumMod val="50000"/>
                  </a:schemeClr>
                </a:solidFill>
              </a:rPr>
              <a:t>XXIst</a:t>
            </a:r>
            <a:r>
              <a:rPr lang="en" altLang="zh-CN" dirty="0">
                <a:solidFill>
                  <a:schemeClr val="accent3">
                    <a:lumMod val="50000"/>
                  </a:schemeClr>
                </a:solidFill>
              </a:rPr>
              <a:t> century: success stories and lessons learned. Geneva, World Health Organization, 2003 (http://</a:t>
            </a:r>
            <a:r>
              <a:rPr lang="en" altLang="zh-CN" dirty="0" err="1">
                <a:solidFill>
                  <a:schemeClr val="accent3">
                    <a:lumMod val="50000"/>
                  </a:schemeClr>
                </a:solidFill>
              </a:rPr>
              <a:t>www.who.int</a:t>
            </a:r>
            <a:r>
              <a:rPr lang="en" altLang="zh-CN" dirty="0">
                <a:solidFill>
                  <a:schemeClr val="accent3">
                    <a:lumMod val="50000"/>
                  </a:schemeClr>
                </a:solidFill>
              </a:rPr>
              <a:t>/tobacco/ training/</a:t>
            </a:r>
            <a:r>
              <a:rPr lang="en" altLang="zh-CN" dirty="0" err="1">
                <a:solidFill>
                  <a:schemeClr val="accent3">
                    <a:lumMod val="50000"/>
                  </a:schemeClr>
                </a:solidFill>
              </a:rPr>
              <a:t>success_stories</a:t>
            </a:r>
            <a:r>
              <a:rPr lang="en" altLang="zh-CN" dirty="0">
                <a:solidFill>
                  <a:schemeClr val="accent3">
                    <a:lumMod val="50000"/>
                  </a:schemeClr>
                </a:solidFill>
              </a:rPr>
              <a:t>/</a:t>
            </a:r>
            <a:r>
              <a:rPr lang="en" altLang="zh-CN" dirty="0" err="1">
                <a:solidFill>
                  <a:schemeClr val="accent3">
                    <a:lumMod val="50000"/>
                  </a:schemeClr>
                </a:solidFill>
              </a:rPr>
              <a:t>en</a:t>
            </a:r>
            <a:r>
              <a:rPr lang="en" altLang="zh-CN" dirty="0">
                <a:solidFill>
                  <a:schemeClr val="accent3">
                    <a:lumMod val="50000"/>
                  </a:schemeClr>
                </a:solidFill>
              </a:rPr>
              <a:t>/</a:t>
            </a:r>
            <a:r>
              <a:rPr lang="en" altLang="zh-CN" dirty="0" err="1">
                <a:solidFill>
                  <a:schemeClr val="accent3">
                    <a:lumMod val="50000"/>
                  </a:schemeClr>
                </a:solidFill>
              </a:rPr>
              <a:t>best_practices_south_africa_taxation.pdf</a:t>
            </a:r>
            <a:r>
              <a:rPr lang="en" altLang="zh-CN" dirty="0">
                <a:solidFill>
                  <a:schemeClr val="accent3">
                    <a:lumMod val="50000"/>
                  </a:schemeClr>
                </a:solidFill>
              </a:rPr>
              <a:t>, accessed 6 December 2007).</a:t>
            </a:r>
          </a:p>
          <a:p>
            <a:pPr>
              <a:lnSpc>
                <a:spcPct val="120000"/>
              </a:lnSpc>
            </a:pPr>
            <a:r>
              <a:rPr lang="en" altLang="zh-CN" dirty="0">
                <a:solidFill>
                  <a:schemeClr val="accent3">
                    <a:lumMod val="50000"/>
                  </a:schemeClr>
                </a:solidFill>
              </a:rPr>
              <a:t>58 World Health Organization. Who Framework Convention on Tobacco Control, Article 6. Geneva, World Health Organization, 2003 (updated reprints 2004, 2005) (http://</a:t>
            </a:r>
            <a:r>
              <a:rPr lang="en" altLang="zh-CN" dirty="0" err="1">
                <a:solidFill>
                  <a:schemeClr val="accent3">
                    <a:lumMod val="50000"/>
                  </a:schemeClr>
                </a:solidFill>
              </a:rPr>
              <a:t>www.who.int</a:t>
            </a:r>
            <a:r>
              <a:rPr lang="en" altLang="zh-CN" dirty="0">
                <a:solidFill>
                  <a:schemeClr val="accent3">
                    <a:lumMod val="50000"/>
                  </a:schemeClr>
                </a:solidFill>
              </a:rPr>
              <a:t>/tobacco/framework/</a:t>
            </a:r>
            <a:r>
              <a:rPr lang="en" altLang="zh-CN" dirty="0" err="1">
                <a:solidFill>
                  <a:schemeClr val="accent3">
                    <a:lumMod val="50000"/>
                  </a:schemeClr>
                </a:solidFill>
              </a:rPr>
              <a:t>WHO_FCTC_english</a:t>
            </a:r>
            <a:r>
              <a:rPr lang="en" altLang="zh-CN" dirty="0">
                <a:solidFill>
                  <a:schemeClr val="accent3">
                    <a:lumMod val="50000"/>
                  </a:schemeClr>
                </a:solidFill>
              </a:rPr>
              <a:t>. pdf, accessed 21 March 2008).</a:t>
            </a:r>
          </a:p>
          <a:p>
            <a:pPr>
              <a:lnSpc>
                <a:spcPct val="120000"/>
              </a:lnSpc>
            </a:pPr>
            <a:r>
              <a:rPr lang="en" altLang="zh-CN" dirty="0">
                <a:solidFill>
                  <a:schemeClr val="accent3">
                    <a:lumMod val="50000"/>
                  </a:schemeClr>
                </a:solidFill>
              </a:rPr>
              <a:t>59 Centers for Disease Control and Prevention. Response to increases in cigarette prices by race/ethnicity, income, and age groups – United States, 1976–1993. Morbidity and Mortality Weekly Report, 1998, 47:605–609.</a:t>
            </a:r>
          </a:p>
          <a:p>
            <a:pPr>
              <a:lnSpc>
                <a:spcPct val="120000"/>
              </a:lnSpc>
            </a:pPr>
            <a:r>
              <a:rPr lang="en" altLang="zh-CN" dirty="0">
                <a:solidFill>
                  <a:schemeClr val="accent3">
                    <a:lumMod val="50000"/>
                  </a:schemeClr>
                </a:solidFill>
              </a:rPr>
              <a:t>60 White VM et al. How do smokers control their cigarette expenditures? Nicotine and Tobacco Research, 2005, 7(4):625–635.</a:t>
            </a:r>
          </a:p>
          <a:p>
            <a:pPr>
              <a:lnSpc>
                <a:spcPct val="120000"/>
              </a:lnSpc>
            </a:pPr>
            <a:r>
              <a:rPr lang="en" altLang="zh-CN" dirty="0">
                <a:solidFill>
                  <a:schemeClr val="accent3">
                    <a:lumMod val="50000"/>
                  </a:schemeClr>
                </a:solidFill>
              </a:rPr>
              <a:t>61 Starr G et al. Key outcome indicators for evaluating comprehensive tobacco control programs. Atlanta, U.S. Department of Health and Human Services, Centers for Disease Control and Prevention, 2005 (http://</a:t>
            </a:r>
            <a:r>
              <a:rPr lang="en" altLang="zh-CN" dirty="0" err="1">
                <a:solidFill>
                  <a:schemeClr val="accent3">
                    <a:lumMod val="50000"/>
                  </a:schemeClr>
                </a:solidFill>
              </a:rPr>
              <a:t>www.cdc</a:t>
            </a:r>
            <a:r>
              <a:rPr lang="en" altLang="zh-CN" dirty="0">
                <a:solidFill>
                  <a:schemeClr val="accent3">
                    <a:lumMod val="50000"/>
                  </a:schemeClr>
                </a:solidFill>
              </a:rPr>
              <a:t>. gov/tobacco/</a:t>
            </a:r>
            <a:r>
              <a:rPr lang="en" altLang="zh-CN" dirty="0" err="1">
                <a:solidFill>
                  <a:schemeClr val="accent3">
                    <a:lumMod val="50000"/>
                  </a:schemeClr>
                </a:solidFill>
              </a:rPr>
              <a:t>tobacco_control_programs</a:t>
            </a:r>
            <a:r>
              <a:rPr lang="en" altLang="zh-CN" dirty="0">
                <a:solidFill>
                  <a:schemeClr val="accent3">
                    <a:lumMod val="50000"/>
                  </a:schemeClr>
                </a:solidFill>
              </a:rPr>
              <a:t>/</a:t>
            </a:r>
            <a:r>
              <a:rPr lang="en" altLang="zh-CN" dirty="0" err="1">
                <a:solidFill>
                  <a:schemeClr val="accent3">
                    <a:lumMod val="50000"/>
                  </a:schemeClr>
                </a:solidFill>
              </a:rPr>
              <a:t>surveillance_evaluation</a:t>
            </a:r>
            <a:r>
              <a:rPr lang="en" altLang="zh-CN" dirty="0">
                <a:solidFill>
                  <a:schemeClr val="accent3">
                    <a:lumMod val="50000"/>
                  </a:schemeClr>
                </a:solidFill>
              </a:rPr>
              <a:t>/</a:t>
            </a:r>
            <a:r>
              <a:rPr lang="en" altLang="zh-CN" dirty="0" err="1">
                <a:solidFill>
                  <a:schemeClr val="accent3">
                    <a:lumMod val="50000"/>
                  </a:schemeClr>
                </a:solidFill>
              </a:rPr>
              <a:t>key_outcome</a:t>
            </a:r>
            <a:r>
              <a:rPr lang="en" altLang="zh-CN" dirty="0">
                <a:solidFill>
                  <a:schemeClr val="accent3">
                    <a:lumMod val="50000"/>
                  </a:schemeClr>
                </a:solidFill>
              </a:rPr>
              <a:t>/00_pdfs/</a:t>
            </a:r>
            <a:r>
              <a:rPr lang="en" altLang="zh-CN" dirty="0" err="1">
                <a:solidFill>
                  <a:schemeClr val="accent3">
                    <a:lumMod val="50000"/>
                  </a:schemeClr>
                </a:solidFill>
              </a:rPr>
              <a:t>Key_Indicators.pdf</a:t>
            </a:r>
            <a:r>
              <a:rPr lang="en" altLang="zh-CN" dirty="0">
                <a:solidFill>
                  <a:schemeClr val="accent3">
                    <a:lumMod val="50000"/>
                  </a:schemeClr>
                </a:solidFill>
              </a:rPr>
              <a:t>, accessed 21 March 2008).</a:t>
            </a:r>
          </a:p>
          <a:p>
            <a:pPr>
              <a:lnSpc>
                <a:spcPct val="120000"/>
              </a:lnSpc>
            </a:pPr>
            <a:r>
              <a:rPr lang="en" altLang="zh-CN" dirty="0">
                <a:solidFill>
                  <a:schemeClr val="accent3">
                    <a:lumMod val="50000"/>
                  </a:schemeClr>
                </a:solidFill>
              </a:rPr>
              <a:t>62 WHO Tobacco Free Initiative. Building blocks for tobacco control: a handbook. Geneva, World Health Organization, 2004. ISBN 92 4 159187 0</a:t>
            </a:r>
          </a:p>
        </p:txBody>
      </p:sp>
    </p:spTree>
    <p:extLst>
      <p:ext uri="{BB962C8B-B14F-4D97-AF65-F5344CB8AC3E}">
        <p14:creationId xmlns:p14="http://schemas.microsoft.com/office/powerpoint/2010/main" val="28047398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6">
            <a:extLst>
              <a:ext uri="{FF2B5EF4-FFF2-40B4-BE49-F238E27FC236}">
                <a16:creationId xmlns:a16="http://schemas.microsoft.com/office/drawing/2014/main" id="{1B7C64D2-131A-1C4A-9CEF-7AA4F6A374F7}"/>
              </a:ext>
            </a:extLst>
          </p:cNvPr>
          <p:cNvGraphicFramePr>
            <a:graphicFrameLocks noGrp="1"/>
          </p:cNvGraphicFramePr>
          <p:nvPr>
            <p:extLst>
              <p:ext uri="{D42A27DB-BD31-4B8C-83A1-F6EECF244321}">
                <p14:modId xmlns:p14="http://schemas.microsoft.com/office/powerpoint/2010/main" val="2855346901"/>
              </p:ext>
            </p:extLst>
          </p:nvPr>
        </p:nvGraphicFramePr>
        <p:xfrm>
          <a:off x="4369311" y="2367280"/>
          <a:ext cx="3380356" cy="2123440"/>
        </p:xfrm>
        <a:graphic>
          <a:graphicData uri="http://schemas.openxmlformats.org/drawingml/2006/table">
            <a:tbl>
              <a:tblPr firstRow="1" bandRow="1">
                <a:tableStyleId>{5C22544A-7EE6-4342-B048-85BDC9FD1C3A}</a:tableStyleId>
              </a:tblPr>
              <a:tblGrid>
                <a:gridCol w="1690178">
                  <a:extLst>
                    <a:ext uri="{9D8B030D-6E8A-4147-A177-3AD203B41FA5}">
                      <a16:colId xmlns:a16="http://schemas.microsoft.com/office/drawing/2014/main" val="280773180"/>
                    </a:ext>
                  </a:extLst>
                </a:gridCol>
                <a:gridCol w="1690178">
                  <a:extLst>
                    <a:ext uri="{9D8B030D-6E8A-4147-A177-3AD203B41FA5}">
                      <a16:colId xmlns:a16="http://schemas.microsoft.com/office/drawing/2014/main" val="2132986587"/>
                    </a:ext>
                  </a:extLst>
                </a:gridCol>
              </a:tblGrid>
              <a:tr h="370840">
                <a:tc gridSpan="2">
                  <a:txBody>
                    <a:bodyPr/>
                    <a:lstStyle/>
                    <a:p>
                      <a:pPr algn="ctr"/>
                      <a:r>
                        <a:rPr lang="zh-CN" altLang="en-US" sz="1800" dirty="0">
                          <a:solidFill>
                            <a:schemeClr val="tx1"/>
                          </a:solidFill>
                          <a:latin typeface="Drive Medium" panose="020B0103030500020004" pitchFamily="34" charset="0"/>
                          <a:ea typeface="LANTINGHEI SC DEMIBOLD" panose="02000000000000000000" pitchFamily="2" charset="-122"/>
                        </a:rPr>
                        <a:t>第六组</a:t>
                      </a:r>
                      <a:endParaRPr lang="en-US" altLang="zh-CN" sz="1800" dirty="0">
                        <a:solidFill>
                          <a:schemeClr val="tx1"/>
                        </a:solidFill>
                        <a:latin typeface="Drive Medium" panose="020B0103030500020004" pitchFamily="34" charset="0"/>
                        <a:ea typeface="LANTINGHEI SC DEMIBOLD" panose="02000000000000000000" pitchFamily="2" charset="-122"/>
                      </a:endParaRPr>
                    </a:p>
                    <a:p>
                      <a:pPr algn="ctr"/>
                      <a:endParaRPr lang="zh-CN" altLang="en-US" sz="1800" dirty="0">
                        <a:solidFill>
                          <a:schemeClr val="tx1"/>
                        </a:solidFill>
                        <a:latin typeface="Drive Medium" panose="020B0103030500020004" pitchFamily="34" charset="0"/>
                        <a:ea typeface="LANTINGHEI SC DEMIBOLD" panose="02000000000000000000" pitchFamily="2" charset="-122"/>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zh-CN" altLang="en-US" dirty="0"/>
                    </a:p>
                  </a:txBody>
                  <a:tcPr/>
                </a:tc>
                <a:extLst>
                  <a:ext uri="{0D108BD9-81ED-4DB2-BD59-A6C34878D82A}">
                    <a16:rowId xmlns:a16="http://schemas.microsoft.com/office/drawing/2014/main" val="1733819050"/>
                  </a:ext>
                </a:extLst>
              </a:tr>
              <a:tr h="370840">
                <a:tc>
                  <a:txBody>
                    <a:bodyPr/>
                    <a:lstStyle/>
                    <a:p>
                      <a:pPr algn="l"/>
                      <a:r>
                        <a:rPr lang="zh-CN" altLang="en-US" sz="1800" dirty="0">
                          <a:solidFill>
                            <a:schemeClr val="tx1"/>
                          </a:solidFill>
                          <a:latin typeface="Drive Medium" panose="020B0103030500020004" pitchFamily="34" charset="0"/>
                          <a:ea typeface="LANTINGHEI SC DEMIBOLD" panose="02000000000000000000" pitchFamily="2" charset="-122"/>
                        </a:rPr>
                        <a:t>高克*</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zh-CN" sz="1800" b="0" dirty="0">
                          <a:solidFill>
                            <a:schemeClr val="tx1"/>
                          </a:solidFill>
                          <a:latin typeface="Drive Medium" panose="020B0103030500020004" pitchFamily="34" charset="0"/>
                          <a:ea typeface="LANTINGHEI SC DEMIBOLD" panose="02000000000000000000" pitchFamily="2" charset="-122"/>
                        </a:rPr>
                        <a:t>17301050026</a:t>
                      </a:r>
                      <a:endParaRPr lang="zh-CN" altLang="en-US" sz="1800" b="0" dirty="0">
                        <a:solidFill>
                          <a:schemeClr val="tx1"/>
                        </a:solidFill>
                        <a:latin typeface="Drive Medium" panose="020B0103030500020004" pitchFamily="34" charset="0"/>
                        <a:ea typeface="LANTINGHEI SC DEMIBOLD" panose="02000000000000000000" pitchFamily="2" charset="-122"/>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258565876"/>
                  </a:ext>
                </a:extLst>
              </a:tr>
              <a:tr h="370840">
                <a:tc>
                  <a:txBody>
                    <a:bodyPr/>
                    <a:lstStyle/>
                    <a:p>
                      <a:pPr algn="l"/>
                      <a:r>
                        <a:rPr lang="zh-CN" altLang="en-US" sz="1800" dirty="0">
                          <a:solidFill>
                            <a:schemeClr val="tx1"/>
                          </a:solidFill>
                          <a:latin typeface="Drive Medium" panose="020B0103030500020004" pitchFamily="34" charset="0"/>
                          <a:ea typeface="LANTINGHEI SC DEMIBOLD" panose="02000000000000000000" pitchFamily="2" charset="-122"/>
                        </a:rPr>
                        <a:t>张博文</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zh-CN" sz="1800" b="0" dirty="0">
                          <a:solidFill>
                            <a:schemeClr val="tx1"/>
                          </a:solidFill>
                          <a:latin typeface="Drive Medium" panose="020B0103030500020004" pitchFamily="34" charset="0"/>
                          <a:ea typeface="LANTINGHEI SC DEMIBOLD" panose="02000000000000000000" pitchFamily="2" charset="-122"/>
                        </a:rPr>
                        <a:t>17301050022</a:t>
                      </a:r>
                      <a:endParaRPr lang="zh-CN" altLang="en-US" sz="1800" b="0" dirty="0">
                        <a:solidFill>
                          <a:schemeClr val="tx1"/>
                        </a:solidFill>
                        <a:latin typeface="Drive Medium" panose="020B0103030500020004" pitchFamily="34" charset="0"/>
                        <a:ea typeface="LANTINGHEI SC DEMIBOLD" panose="02000000000000000000" pitchFamily="2" charset="-122"/>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910803"/>
                  </a:ext>
                </a:extLst>
              </a:tr>
              <a:tr h="370840">
                <a:tc>
                  <a:txBody>
                    <a:bodyPr/>
                    <a:lstStyle/>
                    <a:p>
                      <a:pPr algn="l"/>
                      <a:r>
                        <a:rPr lang="zh-CN" altLang="en-US" sz="1800" dirty="0">
                          <a:solidFill>
                            <a:schemeClr val="tx1"/>
                          </a:solidFill>
                          <a:latin typeface="Drive Medium" panose="020B0103030500020004" pitchFamily="34" charset="0"/>
                          <a:ea typeface="LANTINGHEI SC DEMIBOLD" panose="02000000000000000000" pitchFamily="2" charset="-122"/>
                        </a:rPr>
                        <a:t>虞惟恩</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zh-CN" sz="1800" b="0" dirty="0">
                          <a:solidFill>
                            <a:schemeClr val="tx1"/>
                          </a:solidFill>
                          <a:latin typeface="Drive Medium" panose="020B0103030500020004" pitchFamily="34" charset="0"/>
                          <a:ea typeface="LANTINGHEI SC DEMIBOLD" panose="02000000000000000000" pitchFamily="2" charset="-122"/>
                        </a:rPr>
                        <a:t>17301050090</a:t>
                      </a:r>
                      <a:endParaRPr lang="zh-CN" altLang="en-US" sz="1800" b="0" dirty="0">
                        <a:solidFill>
                          <a:schemeClr val="tx1"/>
                        </a:solidFill>
                        <a:latin typeface="Drive Medium" panose="020B0103030500020004" pitchFamily="34" charset="0"/>
                        <a:ea typeface="LANTINGHEI SC DEMIBOLD" panose="02000000000000000000" pitchFamily="2" charset="-122"/>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158428566"/>
                  </a:ext>
                </a:extLst>
              </a:tr>
              <a:tr h="370840">
                <a:tc>
                  <a:txBody>
                    <a:bodyPr/>
                    <a:lstStyle/>
                    <a:p>
                      <a:pPr algn="l"/>
                      <a:r>
                        <a:rPr kumimoji="1" lang="en-US" altLang="zh-CN" sz="1800" b="0" dirty="0" err="1">
                          <a:solidFill>
                            <a:schemeClr val="tx1"/>
                          </a:solidFill>
                          <a:latin typeface="Drive Medium" panose="020B0103030500020004" pitchFamily="34" charset="0"/>
                          <a:ea typeface="LANTINGHEI SC DEMIBOLD" panose="02000000000000000000" pitchFamily="2" charset="-122"/>
                        </a:rPr>
                        <a:t>Puiraldo</a:t>
                      </a:r>
                      <a:r>
                        <a:rPr kumimoji="1" lang="en-US" altLang="zh-CN" sz="1800" b="0" dirty="0">
                          <a:solidFill>
                            <a:schemeClr val="tx1"/>
                          </a:solidFill>
                          <a:latin typeface="Drive Medium" panose="020B0103030500020004" pitchFamily="34" charset="0"/>
                          <a:ea typeface="LANTINGHEI SC DEMIBOLD" panose="02000000000000000000" pitchFamily="2" charset="-122"/>
                        </a:rPr>
                        <a:t> Bosco </a:t>
                      </a:r>
                      <a:endParaRPr lang="zh-CN" altLang="en-US" sz="1800" b="0" dirty="0">
                        <a:solidFill>
                          <a:schemeClr val="tx1"/>
                        </a:solidFill>
                        <a:latin typeface="Drive Medium" panose="020B0103030500020004" pitchFamily="34" charset="0"/>
                        <a:ea typeface="LANTINGHEI SC DEMIBOLD" panose="02000000000000000000" pitchFamily="2" charset="-122"/>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kumimoji="1" lang="en-US" altLang="zh-CN" sz="1800" b="0" dirty="0">
                          <a:solidFill>
                            <a:schemeClr val="tx1"/>
                          </a:solidFill>
                          <a:latin typeface="Drive Medium" panose="020B0103030500020004" pitchFamily="34" charset="0"/>
                          <a:ea typeface="LANTINGHEI SC DEMIBOLD" panose="02000000000000000000" pitchFamily="2" charset="-122"/>
                        </a:rPr>
                        <a:t>17301056008</a:t>
                      </a:r>
                      <a:endParaRPr lang="zh-CN" altLang="en-US" sz="1800" b="0" dirty="0">
                        <a:solidFill>
                          <a:schemeClr val="tx1"/>
                        </a:solidFill>
                        <a:latin typeface="Drive Medium" panose="020B0103030500020004" pitchFamily="34" charset="0"/>
                        <a:ea typeface="LANTINGHEI SC DEMIBOLD" panose="02000000000000000000" pitchFamily="2" charset="-122"/>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6777347"/>
                  </a:ext>
                </a:extLst>
              </a:tr>
            </a:tbl>
          </a:graphicData>
        </a:graphic>
      </p:graphicFrame>
    </p:spTree>
    <p:extLst>
      <p:ext uri="{BB962C8B-B14F-4D97-AF65-F5344CB8AC3E}">
        <p14:creationId xmlns:p14="http://schemas.microsoft.com/office/powerpoint/2010/main" val="35316307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extLst>
              <a:ext uri="{BEBA8EAE-BF5A-486C-A8C5-ECC9F3942E4B}">
                <a14:imgProps xmlns:a14="http://schemas.microsoft.com/office/drawing/2010/main">
                  <a14:imgLayer r:embed="rId4">
                    <a14:imgEffect>
                      <a14:sharpenSoften amount="-30000"/>
                    </a14:imgEffect>
                    <a14:imgEffect>
                      <a14:saturation sat="70000"/>
                    </a14:imgEffect>
                  </a14:imgLayer>
                </a14:imgProps>
              </a:ext>
            </a:extLst>
          </a:blip>
          <a:srcRect/>
          <a:stretch>
            <a:fillRect t="-11000" b="-11000"/>
          </a:stretch>
        </a:blipFill>
        <a:effectLst/>
      </p:bgPr>
    </p:bg>
    <p:spTree>
      <p:nvGrpSpPr>
        <p:cNvPr id="1" name=""/>
        <p:cNvGrpSpPr/>
        <p:nvPr/>
      </p:nvGrpSpPr>
      <p:grpSpPr>
        <a:xfrm>
          <a:off x="0" y="0"/>
          <a:ext cx="0" cy="0"/>
          <a:chOff x="0" y="0"/>
          <a:chExt cx="0" cy="0"/>
        </a:xfrm>
      </p:grpSpPr>
      <p:sp>
        <p:nvSpPr>
          <p:cNvPr id="12" name="文本占位符 11">
            <a:extLst>
              <a:ext uri="{FF2B5EF4-FFF2-40B4-BE49-F238E27FC236}">
                <a16:creationId xmlns:a16="http://schemas.microsoft.com/office/drawing/2014/main" id="{EC0C2167-3D98-3840-9CAF-A1AF0BC7E515}"/>
              </a:ext>
            </a:extLst>
          </p:cNvPr>
          <p:cNvSpPr>
            <a:spLocks noGrp="1"/>
          </p:cNvSpPr>
          <p:nvPr>
            <p:ph type="body" sz="quarter" idx="13"/>
          </p:nvPr>
        </p:nvSpPr>
        <p:spPr/>
        <p:txBody>
          <a:bodyPr/>
          <a:lstStyle/>
          <a:p>
            <a:r>
              <a:rPr lang="zh-CN" altLang="en-US" dirty="0"/>
              <a:t>知识就是 </a:t>
            </a:r>
            <a:r>
              <a:rPr lang="en-US" altLang="zh-CN" dirty="0"/>
              <a:t>MPOWER</a:t>
            </a:r>
            <a:endParaRPr lang="zh-CN" altLang="en-US" dirty="0"/>
          </a:p>
        </p:txBody>
      </p:sp>
      <p:sp>
        <p:nvSpPr>
          <p:cNvPr id="6" name="内容占位符 5">
            <a:extLst>
              <a:ext uri="{FF2B5EF4-FFF2-40B4-BE49-F238E27FC236}">
                <a16:creationId xmlns:a16="http://schemas.microsoft.com/office/drawing/2014/main" id="{3E22FAD3-95BD-5444-B4EF-6DE4DBB65B99}"/>
              </a:ext>
            </a:extLst>
          </p:cNvPr>
          <p:cNvSpPr>
            <a:spLocks noGrp="1"/>
          </p:cNvSpPr>
          <p:nvPr>
            <p:ph sz="quarter" idx="12"/>
          </p:nvPr>
        </p:nvSpPr>
        <p:spPr>
          <a:prstGeom prst="rect">
            <a:avLst/>
          </a:prstGeom>
        </p:spPr>
        <p:txBody>
          <a:bodyPr>
            <a:normAutofit/>
          </a:bodyPr>
          <a:lstStyle/>
          <a:p>
            <a:r>
              <a:rPr lang="zh-CN" altLang="en-US" sz="1800" dirty="0">
                <a:solidFill>
                  <a:srgbClr val="372A6B"/>
                </a:solidFill>
                <a:latin typeface="LANTINGHEI SC DEMIBOLD" panose="02000000000000000000" pitchFamily="2" charset="-122"/>
              </a:rPr>
              <a:t>英国议会 </a:t>
            </a:r>
            <a:r>
              <a:rPr lang="en-US" altLang="zh-CN" sz="1800" dirty="0">
                <a:solidFill>
                  <a:srgbClr val="372A6B"/>
                </a:solidFill>
                <a:latin typeface="LANTINGHEI SC DEMIBOLD" panose="02000000000000000000" pitchFamily="2" charset="-122"/>
              </a:rPr>
              <a:t>660</a:t>
            </a:r>
            <a:r>
              <a:rPr lang="zh-CN" altLang="en-US" sz="1800" dirty="0">
                <a:solidFill>
                  <a:srgbClr val="372A6B"/>
                </a:solidFill>
                <a:latin typeface="LANTINGHEI SC DEMIBOLD" panose="02000000000000000000" pitchFamily="2" charset="-122"/>
              </a:rPr>
              <a:t> 名议员中 </a:t>
            </a:r>
            <a:r>
              <a:rPr lang="en-US" altLang="zh-CN" sz="1800" dirty="0">
                <a:solidFill>
                  <a:srgbClr val="372A6B"/>
                </a:solidFill>
                <a:latin typeface="LANTINGHEI SC DEMIBOLD" panose="02000000000000000000" pitchFamily="2" charset="-122"/>
              </a:rPr>
              <a:t>561</a:t>
            </a:r>
            <a:r>
              <a:rPr lang="zh-CN" altLang="en-US" sz="1800" dirty="0">
                <a:solidFill>
                  <a:srgbClr val="372A6B"/>
                </a:solidFill>
                <a:latin typeface="LANTINGHEI SC DEMIBOLD" panose="02000000000000000000" pitchFamily="2" charset="-122"/>
              </a:rPr>
              <a:t> 名证实（2007）</a:t>
            </a:r>
            <a:endParaRPr lang="en-US" altLang="zh-CN" sz="1800" dirty="0">
              <a:solidFill>
                <a:srgbClr val="372A6B"/>
              </a:solidFill>
              <a:latin typeface="LANTINGHEI SC DEMIBOLD" panose="02000000000000000000" pitchFamily="2" charset="-122"/>
            </a:endParaRPr>
          </a:p>
          <a:p>
            <a:endParaRPr lang="en-US" altLang="zh-CN" sz="1800" dirty="0">
              <a:solidFill>
                <a:schemeClr val="tx1"/>
              </a:solidFill>
              <a:latin typeface="LANTINGHEI SC DEMIBOLD" panose="02000000000000000000" pitchFamily="2" charset="-122"/>
            </a:endParaRPr>
          </a:p>
          <a:p>
            <a:r>
              <a:rPr lang="zh-CN" altLang="en-US" dirty="0">
                <a:latin typeface="LANTINGHEI SC DEMIBOLD" panose="02000000000000000000" pitchFamily="2" charset="-122"/>
              </a:rPr>
              <a:t>为全面保护非吸烟者健康，须在医疗与教育机构，以及工作场所、餐厅、酒吧等所有室内公共场所建立和实施完全无烟化环境。</a:t>
            </a:r>
            <a:endParaRPr lang="en-US" altLang="zh-CN" dirty="0">
              <a:latin typeface="LANTINGHEI SC DEMIBOLD" panose="02000000000000000000" pitchFamily="2" charset="-122"/>
            </a:endParaRPr>
          </a:p>
        </p:txBody>
      </p:sp>
    </p:spTree>
    <p:extLst>
      <p:ext uri="{BB962C8B-B14F-4D97-AF65-F5344CB8AC3E}">
        <p14:creationId xmlns:p14="http://schemas.microsoft.com/office/powerpoint/2010/main" val="12048841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5">
            <a:extLst>
              <a:ext uri="{FF2B5EF4-FFF2-40B4-BE49-F238E27FC236}">
                <a16:creationId xmlns:a16="http://schemas.microsoft.com/office/drawing/2014/main" id="{781E5812-7ECF-EE41-B3AD-5914884D3B89}"/>
              </a:ext>
            </a:extLst>
          </p:cNvPr>
          <p:cNvSpPr>
            <a:spLocks noGrp="1"/>
          </p:cNvSpPr>
          <p:nvPr>
            <p:ph sz="quarter" idx="12"/>
          </p:nvPr>
        </p:nvSpPr>
        <p:spPr/>
        <p:txBody>
          <a:bodyPr anchor="t">
            <a:normAutofit fontScale="92500" lnSpcReduction="10000"/>
          </a:bodyPr>
          <a:lstStyle/>
          <a:p>
            <a:r>
              <a:rPr lang="zh-CN" altLang="en-US" dirty="0"/>
              <a:t>二手烟烟雾可导致疾病。因此，在基层卫生点、诊所，还是大型医院，在医疗机构中任何地方吸烟都是不允许的。所有医疗机构的室内环境都必须无烟化，包括政府、非政府组织开办的各种医疗机构，以及私人医疗服务机构等。</a:t>
            </a:r>
            <a:endParaRPr lang="en-US" altLang="zh-CN" dirty="0"/>
          </a:p>
          <a:p>
            <a:r>
              <a:rPr lang="zh-CN" altLang="en-US" dirty="0"/>
              <a:t>除了医疗卫生机构外，所有教育机构也应实行无烟化。高等院校无烟化的意义尤为重大，这一举措可以保护年轻成人免受吸烟或二手烟暴露的危害。</a:t>
            </a:r>
            <a:endParaRPr lang="en-US" altLang="zh-CN" dirty="0"/>
          </a:p>
          <a:p>
            <a:r>
              <a:rPr lang="zh-CN" altLang="en-US" dirty="0"/>
              <a:t>世卫组织框架公约强调了所有室内工作场所无烟化的重要性。世卫组织框架公约各缔约国都一致采纳了详细的准则，用以保护人们免遭二手烟危害。无烟化法律法规可以起到保护工作人员与公众健康的目的，且不会对企业效益带来危害</a:t>
            </a:r>
            <a:r>
              <a:rPr lang="en-US" altLang="zh-CN" dirty="0"/>
              <a:t>——</a:t>
            </a:r>
            <a:r>
              <a:rPr lang="zh-CN" altLang="en-US" dirty="0"/>
              <a:t>当然，烟草企业不在此列。</a:t>
            </a:r>
          </a:p>
          <a:p>
            <a:r>
              <a:rPr lang="zh-CN" altLang="en-US" dirty="0"/>
              <a:t>高收入国家的经验显示，公共场所与工作场所无烟化可以使烟草消费量减少 </a:t>
            </a:r>
            <a:r>
              <a:rPr lang="en-US" altLang="zh-CN" dirty="0"/>
              <a:t>3</a:t>
            </a:r>
            <a:r>
              <a:rPr lang="zh-CN" altLang="en-US" dirty="0"/>
              <a:t>～</a:t>
            </a:r>
            <a:r>
              <a:rPr lang="en-US" altLang="zh-CN" dirty="0"/>
              <a:t>4%</a:t>
            </a:r>
            <a:r>
              <a:rPr lang="zh-CN" altLang="en-US" dirty="0"/>
              <a:t>。在无烟场所工作的吸烟者戒烟的可能是在可吸烟场所工作吸烟者的两倍以上。</a:t>
            </a:r>
          </a:p>
        </p:txBody>
      </p:sp>
      <p:sp>
        <p:nvSpPr>
          <p:cNvPr id="5" name="文本占位符 4">
            <a:extLst>
              <a:ext uri="{FF2B5EF4-FFF2-40B4-BE49-F238E27FC236}">
                <a16:creationId xmlns:a16="http://schemas.microsoft.com/office/drawing/2014/main" id="{DCC87492-B3E8-DD40-8669-9879194AA4BF}"/>
              </a:ext>
            </a:extLst>
          </p:cNvPr>
          <p:cNvSpPr>
            <a:spLocks noGrp="1"/>
          </p:cNvSpPr>
          <p:nvPr>
            <p:ph type="body" sz="quarter" idx="11"/>
          </p:nvPr>
        </p:nvSpPr>
        <p:spPr/>
        <p:txBody>
          <a:bodyPr anchor="ctr"/>
          <a:lstStyle/>
          <a:p>
            <a:pPr>
              <a:lnSpc>
                <a:spcPct val="100000"/>
              </a:lnSpc>
            </a:pPr>
            <a:r>
              <a:rPr lang="en-US" altLang="zh-CN" dirty="0"/>
              <a:t>P1</a:t>
            </a:r>
            <a:r>
              <a:rPr lang="zh-CN" altLang="en-US" dirty="0"/>
              <a:t> 干预：</a:t>
            </a:r>
            <a:r>
              <a:rPr lang="zh-CN" altLang="en-US" dirty="0">
                <a:solidFill>
                  <a:schemeClr val="tx1"/>
                </a:solidFill>
              </a:rPr>
              <a:t>在医疗与教育机构以及工作场所、餐厅、酒吧等所有室内公共场所建立并实施完全无烟化环境</a:t>
            </a:r>
          </a:p>
        </p:txBody>
      </p:sp>
    </p:spTree>
    <p:extLst>
      <p:ext uri="{BB962C8B-B14F-4D97-AF65-F5344CB8AC3E}">
        <p14:creationId xmlns:p14="http://schemas.microsoft.com/office/powerpoint/2010/main" val="3849576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extLst>
              <a:ext uri="{BEBA8EAE-BF5A-486C-A8C5-ECC9F3942E4B}">
                <a14:imgProps xmlns:a14="http://schemas.microsoft.com/office/drawing/2010/main">
                  <a14:imgLayer r:embed="rId3">
                    <a14:imgEffect>
                      <a14:sharpenSoften amount="-30000"/>
                    </a14:imgEffect>
                    <a14:imgEffect>
                      <a14:saturation sat="70000"/>
                    </a14:imgEffect>
                  </a14:imgLayer>
                </a14:imgProps>
              </a:ext>
            </a:extLst>
          </a:blip>
          <a:srcRect/>
          <a:stretch>
            <a:fillRect t="-11000" b="-11000"/>
          </a:stretch>
        </a:blipFill>
        <a:effectLst/>
      </p:bgPr>
    </p:bg>
    <p:spTree>
      <p:nvGrpSpPr>
        <p:cNvPr id="1" name=""/>
        <p:cNvGrpSpPr/>
        <p:nvPr/>
      </p:nvGrpSpPr>
      <p:grpSpPr>
        <a:xfrm>
          <a:off x="0" y="0"/>
          <a:ext cx="0" cy="0"/>
          <a:chOff x="0" y="0"/>
          <a:chExt cx="0" cy="0"/>
        </a:xfrm>
      </p:grpSpPr>
      <p:sp>
        <p:nvSpPr>
          <p:cNvPr id="15" name="文本占位符 14">
            <a:extLst>
              <a:ext uri="{FF2B5EF4-FFF2-40B4-BE49-F238E27FC236}">
                <a16:creationId xmlns:a16="http://schemas.microsoft.com/office/drawing/2014/main" id="{DA26BC0A-595D-0148-AB0D-E4EE29350AFA}"/>
              </a:ext>
            </a:extLst>
          </p:cNvPr>
          <p:cNvSpPr>
            <a:spLocks noGrp="1"/>
          </p:cNvSpPr>
          <p:nvPr>
            <p:ph type="body" sz="quarter" idx="13"/>
          </p:nvPr>
        </p:nvSpPr>
        <p:spPr/>
        <p:txBody>
          <a:bodyPr/>
          <a:lstStyle/>
          <a:p>
            <a:r>
              <a:rPr lang="zh-CN" altLang="en-US" dirty="0"/>
              <a:t>万众一心推动禁烟法案</a:t>
            </a:r>
          </a:p>
        </p:txBody>
      </p:sp>
      <p:sp>
        <p:nvSpPr>
          <p:cNvPr id="14" name="内容占位符 13">
            <a:extLst>
              <a:ext uri="{FF2B5EF4-FFF2-40B4-BE49-F238E27FC236}">
                <a16:creationId xmlns:a16="http://schemas.microsoft.com/office/drawing/2014/main" id="{12054AEB-4803-FE42-96F9-332380324F5E}"/>
              </a:ext>
            </a:extLst>
          </p:cNvPr>
          <p:cNvSpPr>
            <a:spLocks noGrp="1"/>
          </p:cNvSpPr>
          <p:nvPr>
            <p:ph sz="quarter" idx="12"/>
          </p:nvPr>
        </p:nvSpPr>
        <p:spPr/>
        <p:txBody>
          <a:bodyPr>
            <a:normAutofit/>
          </a:bodyPr>
          <a:lstStyle/>
          <a:p>
            <a:r>
              <a:rPr lang="zh-CN" altLang="en" sz="1800" dirty="0">
                <a:solidFill>
                  <a:srgbClr val="372A6B"/>
                </a:solidFill>
              </a:rPr>
              <a:t>美国</a:t>
            </a:r>
            <a:r>
              <a:rPr lang="zh-CN" altLang="en-US" sz="1800" dirty="0">
                <a:solidFill>
                  <a:srgbClr val="372A6B"/>
                </a:solidFill>
              </a:rPr>
              <a:t>卫生与人类服务部（</a:t>
            </a:r>
            <a:r>
              <a:rPr lang="en" altLang="zh-CN" sz="1800" dirty="0">
                <a:solidFill>
                  <a:srgbClr val="372A6B"/>
                </a:solidFill>
              </a:rPr>
              <a:t>2006</a:t>
            </a:r>
            <a:r>
              <a:rPr lang="zh-CN" altLang="en-US" sz="1800" dirty="0">
                <a:solidFill>
                  <a:srgbClr val="372A6B"/>
                </a:solidFill>
              </a:rPr>
              <a:t>）</a:t>
            </a:r>
          </a:p>
          <a:p>
            <a:endParaRPr lang="en-US" altLang="zh-CN" sz="1800" dirty="0"/>
          </a:p>
          <a:p>
            <a:r>
              <a:rPr lang="zh-CN" altLang="en-US" dirty="0"/>
              <a:t>所幸，不同于其他公共健康风险，二手烟暴露是易于预防的。室内公共场所全面禁烟被证实为暴露预防最为便捷的措施之一。</a:t>
            </a:r>
            <a:endParaRPr lang="en-US" altLang="zh-CN" dirty="0"/>
          </a:p>
        </p:txBody>
      </p:sp>
    </p:spTree>
    <p:extLst>
      <p:ext uri="{BB962C8B-B14F-4D97-AF65-F5344CB8AC3E}">
        <p14:creationId xmlns:p14="http://schemas.microsoft.com/office/powerpoint/2010/main" val="12971210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4FE3328E-FFCC-B648-A6E4-8BCB9BD8D922}"/>
              </a:ext>
            </a:extLst>
          </p:cNvPr>
          <p:cNvSpPr>
            <a:spLocks noGrp="1"/>
          </p:cNvSpPr>
          <p:nvPr>
            <p:ph type="title"/>
          </p:nvPr>
        </p:nvSpPr>
        <p:spPr/>
        <p:txBody>
          <a:bodyPr/>
          <a:lstStyle/>
          <a:p>
            <a:r>
              <a:rPr lang="en-US" altLang="zh-CN" dirty="0"/>
              <a:t>P</a:t>
            </a:r>
            <a:r>
              <a:rPr lang="zh-CN" altLang="en-US" dirty="0"/>
              <a:t>：保护人们免受烟草烟雾危害</a:t>
            </a:r>
          </a:p>
        </p:txBody>
      </p:sp>
      <p:sp>
        <p:nvSpPr>
          <p:cNvPr id="4" name="文本占位符 3">
            <a:extLst>
              <a:ext uri="{FF2B5EF4-FFF2-40B4-BE49-F238E27FC236}">
                <a16:creationId xmlns:a16="http://schemas.microsoft.com/office/drawing/2014/main" id="{7E290958-E2AD-154D-8FAA-5E7672A2CD18}"/>
              </a:ext>
            </a:extLst>
          </p:cNvPr>
          <p:cNvSpPr>
            <a:spLocks noGrp="1"/>
          </p:cNvSpPr>
          <p:nvPr>
            <p:ph type="body" sz="quarter" idx="11"/>
          </p:nvPr>
        </p:nvSpPr>
        <p:spPr/>
        <p:txBody>
          <a:bodyPr/>
          <a:lstStyle/>
          <a:p>
            <a:r>
              <a:rPr lang="zh-CN" altLang="en-US" dirty="0"/>
              <a:t>有效禁烟政策的特征</a:t>
            </a:r>
          </a:p>
        </p:txBody>
      </p:sp>
      <p:sp>
        <p:nvSpPr>
          <p:cNvPr id="5" name="内容占位符 4">
            <a:extLst>
              <a:ext uri="{FF2B5EF4-FFF2-40B4-BE49-F238E27FC236}">
                <a16:creationId xmlns:a16="http://schemas.microsoft.com/office/drawing/2014/main" id="{C3A842D0-9533-B44F-AE97-49EEE75CF742}"/>
              </a:ext>
            </a:extLst>
          </p:cNvPr>
          <p:cNvSpPr>
            <a:spLocks noGrp="1"/>
          </p:cNvSpPr>
          <p:nvPr>
            <p:ph sz="quarter" idx="12"/>
          </p:nvPr>
        </p:nvSpPr>
        <p:spPr/>
        <p:txBody>
          <a:bodyPr>
            <a:normAutofit/>
          </a:bodyPr>
          <a:lstStyle/>
          <a:p>
            <a:r>
              <a:rPr lang="zh-CN" altLang="en-US" dirty="0"/>
              <a:t>室内工作场所无烟化是保护人们免受二手烟危害的唯一有效干预。无烟场所法律法规一旦制订，就必须得到良好的执行。将实施无烟化场所的责任交给机构的业主或管理者，是确保法律法规得以遵守的最有效的手段。在许多国家，企业主有为员工提供安全的工作场所的法律义务。对企业主罚款或施以其它的惩罚措施，比对吸烟者个人罚款更能有效确保法律得到遵守。对立法的实施及其带来的影响应当进行定期的监督。对无烟化立法生效后不会对企业经营造成负面影响这一事实进行评估和宣传，可以进一步提高对无烟化法律法规的遵守和接受程度。</a:t>
            </a:r>
          </a:p>
        </p:txBody>
      </p:sp>
    </p:spTree>
    <p:extLst>
      <p:ext uri="{BB962C8B-B14F-4D97-AF65-F5344CB8AC3E}">
        <p14:creationId xmlns:p14="http://schemas.microsoft.com/office/powerpoint/2010/main" val="2502136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4067</TotalTime>
  <Words>13143</Words>
  <Application>Microsoft Macintosh PowerPoint</Application>
  <PresentationFormat>宽屏</PresentationFormat>
  <Paragraphs>445</Paragraphs>
  <Slides>58</Slides>
  <Notes>29</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58</vt:i4>
      </vt:variant>
    </vt:vector>
  </HeadingPairs>
  <TitlesOfParts>
    <vt:vector size="65" baseType="lpstr">
      <vt:lpstr>Drive Medium</vt:lpstr>
      <vt:lpstr>等线</vt:lpstr>
      <vt:lpstr>LANTINGHEI SC DEMIBOLD</vt:lpstr>
      <vt:lpstr>Wingdings</vt:lpstr>
      <vt:lpstr>Arial</vt:lpstr>
      <vt:lpstr>LANTINGHEI SC DEMIBOLD</vt:lpstr>
      <vt:lpstr>Office 主题​​</vt:lpstr>
      <vt:lpstr>PowerPoint 演示文稿</vt:lpstr>
      <vt:lpstr>序言</vt:lpstr>
      <vt:lpstr>PowerPoint 演示文稿</vt:lpstr>
      <vt:lpstr>PowerPoint 演示文稿</vt:lpstr>
      <vt:lpstr>P：保护人们免受烟草烟雾危害</vt:lpstr>
      <vt:lpstr>PowerPoint 演示文稿</vt:lpstr>
      <vt:lpstr>PowerPoint 演示文稿</vt:lpstr>
      <vt:lpstr>PowerPoint 演示文稿</vt:lpstr>
      <vt:lpstr>P：保护人们免受烟草烟雾危害</vt:lpstr>
      <vt:lpstr>无烟区域受人欢迎</vt:lpstr>
      <vt:lpstr>P：保护人们免受烟草烟雾危害</vt:lpstr>
      <vt:lpstr>PowerPoint 演示文稿</vt:lpstr>
      <vt:lpstr>O：提供戒烟帮助</vt:lpstr>
      <vt:lpstr>PowerPoint 演示文稿</vt:lpstr>
      <vt:lpstr>PowerPoint 演示文稿</vt:lpstr>
      <vt:lpstr>尼古丁替代治疗可以将戒烟率翻番</vt:lpstr>
      <vt:lpstr>W：警示烟草危害</vt:lpstr>
      <vt:lpstr>PowerPoint 演示文稿</vt:lpstr>
      <vt:lpstr>PowerPoint 演示文稿</vt:lpstr>
      <vt:lpstr>吸烟者接受图片警示</vt:lpstr>
      <vt:lpstr>PowerPoint 演示文稿</vt:lpstr>
      <vt:lpstr>PowerPoint 演示文稿</vt:lpstr>
      <vt:lpstr>PowerPoint 演示文稿</vt:lpstr>
      <vt:lpstr>E：确保禁止烟草广告与促销*</vt:lpstr>
      <vt:lpstr>全面禁止烟草广告可以扩大其他干预措施的效果</vt:lpstr>
      <vt:lpstr>PowerPoint 演示文稿</vt:lpstr>
      <vt:lpstr>PowerPoint 演示文稿</vt:lpstr>
      <vt:lpstr>PowerPoint 演示文稿</vt:lpstr>
      <vt:lpstr>R：提高烟税</vt:lpstr>
      <vt:lpstr>烟草税可减少烟草消费</vt:lpstr>
      <vt:lpstr>PowerPoint 演示文稿</vt:lpstr>
      <vt:lpstr>PowerPoint 演示文稿</vt:lpstr>
      <vt:lpstr>PowerPoint 演示文稿</vt:lpstr>
      <vt:lpstr>M：监测烟草使用</vt:lpstr>
      <vt:lpstr>M：监测烟草使用</vt:lpstr>
      <vt:lpstr>PowerPoint 演示文稿</vt:lpstr>
      <vt:lpstr>目的：建立有效的监测、监督与评价系统，监测烟草使用情况</vt:lpstr>
      <vt:lpstr>MPOWER 与国家控烟规划</vt:lpstr>
      <vt:lpstr>公共场所的控烟状况进一步改善</vt:lpstr>
      <vt:lpstr>PowerPoint 演示文稿</vt:lpstr>
      <vt:lpstr>MPOWER 与国家控烟规划</vt:lpstr>
      <vt:lpstr>MPOWER 与国家控烟规划</vt:lpstr>
      <vt:lpstr>PowerPoint 演示文稿</vt:lpstr>
      <vt:lpstr>MPOWER 与国家控烟规划</vt:lpstr>
      <vt:lpstr>烟草行业对国家经济发展、财政增收做出积极贡献 </vt:lpstr>
      <vt:lpstr>结论</vt:lpstr>
      <vt:lpstr>MPOWER 系列政策与干预措施</vt:lpstr>
      <vt:lpstr>PowerPoint 演示文稿</vt:lpstr>
      <vt:lpstr>中国卷烟产量仍小幅上升</vt:lpstr>
      <vt:lpstr>烟草行业市场规模预测</vt:lpstr>
      <vt:lpstr>MPOWER 与国家控烟规划</vt:lpstr>
      <vt:lpstr>定义</vt:lpstr>
      <vt:lpstr>定义</vt:lpstr>
      <vt:lpstr>参考文献</vt:lpstr>
      <vt:lpstr>参考文献</vt:lpstr>
      <vt:lpstr>参考文献</vt:lpstr>
      <vt:lpstr>参考文献</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张 博文</dc:creator>
  <cp:keywords/>
  <dc:description/>
  <cp:lastModifiedBy>张 博文</cp:lastModifiedBy>
  <cp:revision>190</cp:revision>
  <dcterms:created xsi:type="dcterms:W3CDTF">2021-03-15T10:48:53Z</dcterms:created>
  <dcterms:modified xsi:type="dcterms:W3CDTF">2021-03-21T07:42:56Z</dcterms:modified>
  <cp:category/>
</cp:coreProperties>
</file>

<file path=docProps/thumbnail.jpeg>
</file>